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handoutMasterIdLst>
    <p:handoutMasterId r:id="rId52"/>
  </p:handoutMasterIdLst>
  <p:sldIdLst>
    <p:sldId id="374" r:id="rId2"/>
    <p:sldId id="257" r:id="rId3"/>
    <p:sldId id="300" r:id="rId4"/>
    <p:sldId id="375" r:id="rId5"/>
    <p:sldId id="402" r:id="rId6"/>
    <p:sldId id="331" r:id="rId7"/>
    <p:sldId id="368" r:id="rId8"/>
    <p:sldId id="385" r:id="rId9"/>
    <p:sldId id="298" r:id="rId10"/>
    <p:sldId id="399" r:id="rId11"/>
    <p:sldId id="411" r:id="rId12"/>
    <p:sldId id="369" r:id="rId13"/>
    <p:sldId id="403" r:id="rId14"/>
    <p:sldId id="406" r:id="rId15"/>
    <p:sldId id="381" r:id="rId16"/>
    <p:sldId id="258" r:id="rId17"/>
    <p:sldId id="382" r:id="rId18"/>
    <p:sldId id="259" r:id="rId19"/>
    <p:sldId id="303" r:id="rId20"/>
    <p:sldId id="386" r:id="rId21"/>
    <p:sldId id="346" r:id="rId22"/>
    <p:sldId id="387" r:id="rId23"/>
    <p:sldId id="388" r:id="rId24"/>
    <p:sldId id="409" r:id="rId25"/>
    <p:sldId id="383" r:id="rId26"/>
    <p:sldId id="389" r:id="rId27"/>
    <p:sldId id="384" r:id="rId28"/>
    <p:sldId id="404" r:id="rId29"/>
    <p:sldId id="274" r:id="rId30"/>
    <p:sldId id="407" r:id="rId31"/>
    <p:sldId id="279" r:id="rId32"/>
    <p:sldId id="412" r:id="rId33"/>
    <p:sldId id="414" r:id="rId34"/>
    <p:sldId id="415" r:id="rId35"/>
    <p:sldId id="261" r:id="rId36"/>
    <p:sldId id="408" r:id="rId37"/>
    <p:sldId id="306" r:id="rId38"/>
    <p:sldId id="281" r:id="rId39"/>
    <p:sldId id="304" r:id="rId40"/>
    <p:sldId id="358" r:id="rId41"/>
    <p:sldId id="280" r:id="rId42"/>
    <p:sldId id="284" r:id="rId43"/>
    <p:sldId id="355" r:id="rId44"/>
    <p:sldId id="360" r:id="rId45"/>
    <p:sldId id="285" r:id="rId46"/>
    <p:sldId id="329" r:id="rId47"/>
    <p:sldId id="330" r:id="rId48"/>
    <p:sldId id="333" r:id="rId49"/>
    <p:sldId id="400" r:id="rId50"/>
  </p:sldIdLst>
  <p:sldSz cx="9144000" cy="6858000" type="screen4x3"/>
  <p:notesSz cx="7104063" cy="10234613"/>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9450D410-F355-9749-AB5E-CFDD23412985}">
          <p14:sldIdLst>
            <p14:sldId id="374"/>
            <p14:sldId id="257"/>
            <p14:sldId id="300"/>
            <p14:sldId id="375"/>
            <p14:sldId id="402"/>
            <p14:sldId id="331"/>
            <p14:sldId id="368"/>
            <p14:sldId id="385"/>
            <p14:sldId id="298"/>
            <p14:sldId id="399"/>
            <p14:sldId id="411"/>
            <p14:sldId id="369"/>
            <p14:sldId id="403"/>
            <p14:sldId id="406"/>
            <p14:sldId id="381"/>
            <p14:sldId id="258"/>
            <p14:sldId id="382"/>
            <p14:sldId id="259"/>
            <p14:sldId id="303"/>
            <p14:sldId id="386"/>
            <p14:sldId id="346"/>
            <p14:sldId id="387"/>
            <p14:sldId id="388"/>
            <p14:sldId id="409"/>
            <p14:sldId id="383"/>
            <p14:sldId id="389"/>
            <p14:sldId id="384"/>
            <p14:sldId id="404"/>
            <p14:sldId id="274"/>
            <p14:sldId id="407"/>
            <p14:sldId id="279"/>
            <p14:sldId id="412"/>
            <p14:sldId id="414"/>
            <p14:sldId id="415"/>
            <p14:sldId id="261"/>
            <p14:sldId id="408"/>
            <p14:sldId id="306"/>
          </p14:sldIdLst>
        </p14:section>
        <p14:section name="Sezione senza titolo" id="{63B94DB2-426A-D44A-810C-75EC675D7CDE}">
          <p14:sldIdLst>
            <p14:sldId id="281"/>
            <p14:sldId id="304"/>
            <p14:sldId id="358"/>
            <p14:sldId id="280"/>
            <p14:sldId id="284"/>
            <p14:sldId id="355"/>
            <p14:sldId id="360"/>
            <p14:sldId id="285"/>
            <p14:sldId id="329"/>
            <p14:sldId id="330"/>
            <p14:sldId id="333"/>
            <p14:sldId id="40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cy"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061B6E"/>
    <a:srgbClr val="E6E6E6"/>
    <a:srgbClr val="8865B3"/>
    <a:srgbClr val="36396E"/>
    <a:srgbClr val="908CFF"/>
    <a:srgbClr val="FED2F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Stile con tema 1 - Color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Stile con tema 1 - Colore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Stile chi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13"/>
    <p:restoredTop sz="91905"/>
  </p:normalViewPr>
  <p:slideViewPr>
    <p:cSldViewPr snapToGrid="0" snapToObjects="1">
      <p:cViewPr varScale="1">
        <p:scale>
          <a:sx n="102" d="100"/>
          <a:sy n="102" d="100"/>
        </p:scale>
        <p:origin x="148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it-IT"/>
          </a:p>
        </p:txBody>
      </p:sp>
      <p:sp>
        <p:nvSpPr>
          <p:cNvPr id="3" name="Segnaposto data 2"/>
          <p:cNvSpPr>
            <a:spLocks noGrp="1"/>
          </p:cNvSpPr>
          <p:nvPr>
            <p:ph type="dt" sz="quarter" idx="1"/>
          </p:nvPr>
        </p:nvSpPr>
        <p:spPr>
          <a:xfrm>
            <a:off x="4023992" y="0"/>
            <a:ext cx="3078427" cy="511731"/>
          </a:xfrm>
          <a:prstGeom prst="rect">
            <a:avLst/>
          </a:prstGeom>
        </p:spPr>
        <p:txBody>
          <a:bodyPr vert="horz" lIns="99075" tIns="49538" rIns="99075" bIns="49538" rtlCol="0"/>
          <a:lstStyle>
            <a:lvl1pPr algn="r">
              <a:defRPr sz="1300"/>
            </a:lvl1pPr>
          </a:lstStyle>
          <a:p>
            <a:fld id="{50254324-E6BE-9B4D-8E3C-BDD06BF9235E}" type="datetimeFigureOut">
              <a:rPr lang="it-IT" smtClean="0"/>
              <a:t>20/02/2025</a:t>
            </a:fld>
            <a:endParaRPr lang="it-IT"/>
          </a:p>
        </p:txBody>
      </p:sp>
      <p:sp>
        <p:nvSpPr>
          <p:cNvPr id="4" name="Segnaposto piè di pagina 3"/>
          <p:cNvSpPr>
            <a:spLocks noGrp="1"/>
          </p:cNvSpPr>
          <p:nvPr>
            <p:ph type="ftr" sz="quarter" idx="2"/>
          </p:nvPr>
        </p:nvSpPr>
        <p:spPr>
          <a:xfrm>
            <a:off x="0" y="9721106"/>
            <a:ext cx="3078427" cy="511731"/>
          </a:xfrm>
          <a:prstGeom prst="rect">
            <a:avLst/>
          </a:prstGeom>
        </p:spPr>
        <p:txBody>
          <a:bodyPr vert="horz" lIns="99075" tIns="49538" rIns="99075" bIns="49538" rtlCol="0" anchor="b"/>
          <a:lstStyle>
            <a:lvl1pPr algn="l">
              <a:defRPr sz="1300"/>
            </a:lvl1pPr>
          </a:lstStyle>
          <a:p>
            <a:endParaRPr lang="it-IT"/>
          </a:p>
        </p:txBody>
      </p:sp>
      <p:sp>
        <p:nvSpPr>
          <p:cNvPr id="5" name="Segnaposto numero diapositiva 4"/>
          <p:cNvSpPr>
            <a:spLocks noGrp="1"/>
          </p:cNvSpPr>
          <p:nvPr>
            <p:ph type="sldNum" sz="quarter" idx="3"/>
          </p:nvPr>
        </p:nvSpPr>
        <p:spPr>
          <a:xfrm>
            <a:off x="4023992" y="9721106"/>
            <a:ext cx="3078427" cy="511731"/>
          </a:xfrm>
          <a:prstGeom prst="rect">
            <a:avLst/>
          </a:prstGeom>
        </p:spPr>
        <p:txBody>
          <a:bodyPr vert="horz" lIns="99075" tIns="49538" rIns="99075" bIns="49538" rtlCol="0" anchor="b"/>
          <a:lstStyle>
            <a:lvl1pPr algn="r">
              <a:defRPr sz="1300"/>
            </a:lvl1pPr>
          </a:lstStyle>
          <a:p>
            <a:fld id="{80FE9A8C-CE74-0A42-B902-8A55B21FC833}" type="slidenum">
              <a:rPr lang="it-IT" smtClean="0"/>
              <a:t>‹N›</a:t>
            </a:fld>
            <a:endParaRPr lang="it-IT"/>
          </a:p>
        </p:txBody>
      </p:sp>
    </p:spTree>
    <p:extLst>
      <p:ext uri="{BB962C8B-B14F-4D97-AF65-F5344CB8AC3E}">
        <p14:creationId xmlns:p14="http://schemas.microsoft.com/office/powerpoint/2010/main" val="34592742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it-IT"/>
          </a:p>
        </p:txBody>
      </p:sp>
      <p:sp>
        <p:nvSpPr>
          <p:cNvPr id="3" name="Segnaposto data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EB0C0B7B-C30D-A443-9D70-29D27FE0B5E3}" type="datetimeFigureOut">
              <a:rPr lang="it-IT" smtClean="0"/>
              <a:t>20/02/2025</a:t>
            </a:fld>
            <a:endParaRPr lang="it-IT"/>
          </a:p>
        </p:txBody>
      </p:sp>
      <p:sp>
        <p:nvSpPr>
          <p:cNvPr id="4" name="Segnaposto immagine diapositiva 3"/>
          <p:cNvSpPr>
            <a:spLocks noGrp="1" noRot="1" noChangeAspect="1"/>
          </p:cNvSpPr>
          <p:nvPr>
            <p:ph type="sldImg" idx="2"/>
          </p:nvPr>
        </p:nvSpPr>
        <p:spPr>
          <a:xfrm>
            <a:off x="995363" y="768350"/>
            <a:ext cx="5113337" cy="3836988"/>
          </a:xfrm>
          <a:prstGeom prst="rect">
            <a:avLst/>
          </a:prstGeom>
          <a:noFill/>
          <a:ln w="12700">
            <a:solidFill>
              <a:prstClr val="black"/>
            </a:solidFill>
          </a:ln>
        </p:spPr>
        <p:txBody>
          <a:bodyPr vert="horz" lIns="99075" tIns="49538" rIns="99075" bIns="49538" rtlCol="0" anchor="ctr"/>
          <a:lstStyle/>
          <a:p>
            <a:endParaRPr lang="it-IT"/>
          </a:p>
        </p:txBody>
      </p:sp>
      <p:sp>
        <p:nvSpPr>
          <p:cNvPr id="5" name="Segnaposto note 4"/>
          <p:cNvSpPr>
            <a:spLocks noGrp="1"/>
          </p:cNvSpPr>
          <p:nvPr>
            <p:ph type="body" sz="quarter" idx="3"/>
          </p:nvPr>
        </p:nvSpPr>
        <p:spPr>
          <a:xfrm>
            <a:off x="710407" y="4861441"/>
            <a:ext cx="5683250" cy="4605576"/>
          </a:xfrm>
          <a:prstGeom prst="rect">
            <a:avLst/>
          </a:prstGeom>
        </p:spPr>
        <p:txBody>
          <a:bodyPr vert="horz" lIns="99075" tIns="49538" rIns="99075" bIns="49538"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it-IT"/>
          </a:p>
        </p:txBody>
      </p:sp>
      <p:sp>
        <p:nvSpPr>
          <p:cNvPr id="7" name="Segnaposto numero diapositiva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32296501-AFB4-5747-A064-C7270EBF8EDB}" type="slidenum">
              <a:rPr lang="it-IT" smtClean="0"/>
              <a:t>‹N›</a:t>
            </a:fld>
            <a:endParaRPr lang="it-IT"/>
          </a:p>
        </p:txBody>
      </p:sp>
    </p:spTree>
    <p:extLst>
      <p:ext uri="{BB962C8B-B14F-4D97-AF65-F5344CB8AC3E}">
        <p14:creationId xmlns:p14="http://schemas.microsoft.com/office/powerpoint/2010/main" val="92284452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2296501-AFB4-5747-A064-C7270EBF8EDB}" type="slidenum">
              <a:rPr lang="it-IT" smtClean="0"/>
              <a:t>1</a:t>
            </a:fld>
            <a:endParaRPr lang="it-IT" dirty="0"/>
          </a:p>
        </p:txBody>
      </p:sp>
    </p:spTree>
    <p:extLst>
      <p:ext uri="{BB962C8B-B14F-4D97-AF65-F5344CB8AC3E}">
        <p14:creationId xmlns:p14="http://schemas.microsoft.com/office/powerpoint/2010/main" val="2563671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2296501-AFB4-5747-A064-C7270EBF8EDB}" type="slidenum">
              <a:rPr lang="it-IT" smtClean="0"/>
              <a:t>15</a:t>
            </a:fld>
            <a:endParaRPr lang="it-IT"/>
          </a:p>
        </p:txBody>
      </p:sp>
    </p:spTree>
    <p:extLst>
      <p:ext uri="{BB962C8B-B14F-4D97-AF65-F5344CB8AC3E}">
        <p14:creationId xmlns:p14="http://schemas.microsoft.com/office/powerpoint/2010/main" val="3987192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2296501-AFB4-5747-A064-C7270EBF8EDB}" type="slidenum">
              <a:rPr lang="it-IT" smtClean="0"/>
              <a:t>20</a:t>
            </a:fld>
            <a:endParaRPr lang="it-IT"/>
          </a:p>
        </p:txBody>
      </p:sp>
    </p:spTree>
    <p:extLst>
      <p:ext uri="{BB962C8B-B14F-4D97-AF65-F5344CB8AC3E}">
        <p14:creationId xmlns:p14="http://schemas.microsoft.com/office/powerpoint/2010/main" val="13977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2296501-AFB4-5747-A064-C7270EBF8EDB}" type="slidenum">
              <a:rPr lang="it-IT" smtClean="0"/>
              <a:t>27</a:t>
            </a:fld>
            <a:endParaRPr lang="it-IT"/>
          </a:p>
        </p:txBody>
      </p:sp>
    </p:spTree>
    <p:extLst>
      <p:ext uri="{BB962C8B-B14F-4D97-AF65-F5344CB8AC3E}">
        <p14:creationId xmlns:p14="http://schemas.microsoft.com/office/powerpoint/2010/main" val="492836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2296501-AFB4-5747-A064-C7270EBF8EDB}" type="slidenum">
              <a:rPr lang="it-IT" smtClean="0"/>
              <a:t>28</a:t>
            </a:fld>
            <a:endParaRPr lang="it-IT"/>
          </a:p>
        </p:txBody>
      </p:sp>
    </p:spTree>
    <p:extLst>
      <p:ext uri="{BB962C8B-B14F-4D97-AF65-F5344CB8AC3E}">
        <p14:creationId xmlns:p14="http://schemas.microsoft.com/office/powerpoint/2010/main" val="511287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2296501-AFB4-5747-A064-C7270EBF8EDB}" type="slidenum">
              <a:rPr lang="it-IT" smtClean="0"/>
              <a:t>38</a:t>
            </a:fld>
            <a:endParaRPr lang="it-IT"/>
          </a:p>
        </p:txBody>
      </p:sp>
    </p:spTree>
    <p:extLst>
      <p:ext uri="{BB962C8B-B14F-4D97-AF65-F5344CB8AC3E}">
        <p14:creationId xmlns:p14="http://schemas.microsoft.com/office/powerpoint/2010/main" val="2712243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296501-AFB4-5747-A064-C7270EBF8EDB}" type="slidenum">
              <a:rPr lang="it-IT" smtClean="0"/>
              <a:t>45</a:t>
            </a:fld>
            <a:endParaRPr lang="it-IT"/>
          </a:p>
        </p:txBody>
      </p:sp>
    </p:spTree>
    <p:extLst>
      <p:ext uri="{BB962C8B-B14F-4D97-AF65-F5344CB8AC3E}">
        <p14:creationId xmlns:p14="http://schemas.microsoft.com/office/powerpoint/2010/main" val="1224650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296501-AFB4-5747-A064-C7270EBF8EDB}" type="slidenum">
              <a:rPr lang="it-IT" smtClean="0"/>
              <a:t>48</a:t>
            </a:fld>
            <a:endParaRPr lang="it-IT"/>
          </a:p>
        </p:txBody>
      </p:sp>
    </p:spTree>
    <p:extLst>
      <p:ext uri="{BB962C8B-B14F-4D97-AF65-F5344CB8AC3E}">
        <p14:creationId xmlns:p14="http://schemas.microsoft.com/office/powerpoint/2010/main" val="1549252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2296501-AFB4-5747-A064-C7270EBF8EDB}" type="slidenum">
              <a:rPr lang="it-IT" smtClean="0"/>
              <a:t>4</a:t>
            </a:fld>
            <a:endParaRPr lang="it-IT"/>
          </a:p>
        </p:txBody>
      </p:sp>
    </p:spTree>
    <p:extLst>
      <p:ext uri="{BB962C8B-B14F-4D97-AF65-F5344CB8AC3E}">
        <p14:creationId xmlns:p14="http://schemas.microsoft.com/office/powerpoint/2010/main" val="2677365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2296501-AFB4-5747-A064-C7270EBF8EDB}" type="slidenum">
              <a:rPr lang="it-IT" smtClean="0"/>
              <a:t>5</a:t>
            </a:fld>
            <a:endParaRPr lang="it-IT"/>
          </a:p>
        </p:txBody>
      </p:sp>
    </p:spTree>
    <p:extLst>
      <p:ext uri="{BB962C8B-B14F-4D97-AF65-F5344CB8AC3E}">
        <p14:creationId xmlns:p14="http://schemas.microsoft.com/office/powerpoint/2010/main" val="299581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2296501-AFB4-5747-A064-C7270EBF8EDB}" type="slidenum">
              <a:rPr lang="it-IT" smtClean="0"/>
              <a:t>8</a:t>
            </a:fld>
            <a:endParaRPr lang="it-IT"/>
          </a:p>
        </p:txBody>
      </p:sp>
    </p:spTree>
    <p:extLst>
      <p:ext uri="{BB962C8B-B14F-4D97-AF65-F5344CB8AC3E}">
        <p14:creationId xmlns:p14="http://schemas.microsoft.com/office/powerpoint/2010/main" val="431375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2296501-AFB4-5747-A064-C7270EBF8EDB}" type="slidenum">
              <a:rPr lang="it-IT" smtClean="0"/>
              <a:t>10</a:t>
            </a:fld>
            <a:endParaRPr lang="it-IT"/>
          </a:p>
        </p:txBody>
      </p:sp>
    </p:spTree>
    <p:extLst>
      <p:ext uri="{BB962C8B-B14F-4D97-AF65-F5344CB8AC3E}">
        <p14:creationId xmlns:p14="http://schemas.microsoft.com/office/powerpoint/2010/main" val="3169104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2BD76-36BD-4350-B087-3677E067A52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49E6074-EB6A-4D2F-5C88-F0FD2429985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968F61A-9533-3B9F-EDB9-B686FF63F111}"/>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0D742B47-9071-3649-80FA-14060FDF81BA}"/>
              </a:ext>
            </a:extLst>
          </p:cNvPr>
          <p:cNvSpPr>
            <a:spLocks noGrp="1"/>
          </p:cNvSpPr>
          <p:nvPr>
            <p:ph type="sldNum" sz="quarter" idx="5"/>
          </p:nvPr>
        </p:nvSpPr>
        <p:spPr/>
        <p:txBody>
          <a:bodyPr/>
          <a:lstStyle/>
          <a:p>
            <a:fld id="{32296501-AFB4-5747-A064-C7270EBF8EDB}" type="slidenum">
              <a:rPr lang="it-IT" smtClean="0"/>
              <a:t>11</a:t>
            </a:fld>
            <a:endParaRPr lang="it-IT"/>
          </a:p>
        </p:txBody>
      </p:sp>
    </p:spTree>
    <p:extLst>
      <p:ext uri="{BB962C8B-B14F-4D97-AF65-F5344CB8AC3E}">
        <p14:creationId xmlns:p14="http://schemas.microsoft.com/office/powerpoint/2010/main" val="1539398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2296501-AFB4-5747-A064-C7270EBF8EDB}" type="slidenum">
              <a:rPr lang="it-IT" smtClean="0"/>
              <a:t>12</a:t>
            </a:fld>
            <a:endParaRPr lang="it-IT"/>
          </a:p>
        </p:txBody>
      </p:sp>
    </p:spTree>
    <p:extLst>
      <p:ext uri="{BB962C8B-B14F-4D97-AF65-F5344CB8AC3E}">
        <p14:creationId xmlns:p14="http://schemas.microsoft.com/office/powerpoint/2010/main" val="2961848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2296501-AFB4-5747-A064-C7270EBF8EDB}" type="slidenum">
              <a:rPr lang="it-IT" smtClean="0"/>
              <a:t>13</a:t>
            </a:fld>
            <a:endParaRPr lang="it-IT"/>
          </a:p>
        </p:txBody>
      </p:sp>
    </p:spTree>
    <p:extLst>
      <p:ext uri="{BB962C8B-B14F-4D97-AF65-F5344CB8AC3E}">
        <p14:creationId xmlns:p14="http://schemas.microsoft.com/office/powerpoint/2010/main" val="2124960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2296501-AFB4-5747-A064-C7270EBF8EDB}" type="slidenum">
              <a:rPr lang="it-IT" smtClean="0"/>
              <a:t>14</a:t>
            </a:fld>
            <a:endParaRPr lang="it-IT"/>
          </a:p>
        </p:txBody>
      </p:sp>
    </p:spTree>
    <p:extLst>
      <p:ext uri="{BB962C8B-B14F-4D97-AF65-F5344CB8AC3E}">
        <p14:creationId xmlns:p14="http://schemas.microsoft.com/office/powerpoint/2010/main" val="3091752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DCDABF23-AD48-2C46-9892-5AFA46879CE8}" type="datetime1">
              <a:rPr lang="it-IT" smtClean="0"/>
              <a:t>20/02/2025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C3C7BC4-C742-3C46-A1C6-684B80F996CE}" type="slidenum">
              <a:rPr lang="it-IT" smtClean="0"/>
              <a:t>‹N›</a:t>
            </a:fld>
            <a:endParaRPr lang="it-IT"/>
          </a:p>
        </p:txBody>
      </p:sp>
    </p:spTree>
    <p:extLst>
      <p:ext uri="{BB962C8B-B14F-4D97-AF65-F5344CB8AC3E}">
        <p14:creationId xmlns:p14="http://schemas.microsoft.com/office/powerpoint/2010/main" val="2801711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5269365-3350-7F43-9BAA-C2F25AF36A7C}" type="datetime1">
              <a:rPr lang="it-IT" smtClean="0"/>
              <a:t>20/02/2025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C3C7BC4-C742-3C46-A1C6-684B80F996CE}" type="slidenum">
              <a:rPr lang="it-IT" smtClean="0"/>
              <a:t>‹N›</a:t>
            </a:fld>
            <a:endParaRPr lang="it-IT"/>
          </a:p>
        </p:txBody>
      </p:sp>
    </p:spTree>
    <p:extLst>
      <p:ext uri="{BB962C8B-B14F-4D97-AF65-F5344CB8AC3E}">
        <p14:creationId xmlns:p14="http://schemas.microsoft.com/office/powerpoint/2010/main" val="3588637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2E77050-AB1B-014F-A0A7-8BD0FE0BFB5A}" type="datetime1">
              <a:rPr lang="it-IT" smtClean="0"/>
              <a:t>20/02/2025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C3C7BC4-C742-3C46-A1C6-684B80F996CE}" type="slidenum">
              <a:rPr lang="it-IT" smtClean="0"/>
              <a:t>‹N›</a:t>
            </a:fld>
            <a:endParaRPr lang="it-IT"/>
          </a:p>
        </p:txBody>
      </p:sp>
    </p:spTree>
    <p:extLst>
      <p:ext uri="{BB962C8B-B14F-4D97-AF65-F5344CB8AC3E}">
        <p14:creationId xmlns:p14="http://schemas.microsoft.com/office/powerpoint/2010/main" val="3209803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55E49AF-AA82-3B43-A71A-647AE8984514}" type="datetime1">
              <a:rPr lang="it-IT" smtClean="0"/>
              <a:t>20/02/2025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C3C7BC4-C742-3C46-A1C6-684B80F996CE}" type="slidenum">
              <a:rPr lang="it-IT" smtClean="0"/>
              <a:t>‹N›</a:t>
            </a:fld>
            <a:endParaRPr lang="it-IT"/>
          </a:p>
        </p:txBody>
      </p:sp>
    </p:spTree>
    <p:extLst>
      <p:ext uri="{BB962C8B-B14F-4D97-AF65-F5344CB8AC3E}">
        <p14:creationId xmlns:p14="http://schemas.microsoft.com/office/powerpoint/2010/main" val="3020562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CE8E7CCA-D456-204D-A2A2-9177805F4E4B}" type="datetime1">
              <a:rPr lang="it-IT" smtClean="0"/>
              <a:t>20/02/2025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C3C7BC4-C742-3C46-A1C6-684B80F996CE}" type="slidenum">
              <a:rPr lang="it-IT" smtClean="0"/>
              <a:t>‹N›</a:t>
            </a:fld>
            <a:endParaRPr lang="it-IT"/>
          </a:p>
        </p:txBody>
      </p:sp>
    </p:spTree>
    <p:extLst>
      <p:ext uri="{BB962C8B-B14F-4D97-AF65-F5344CB8AC3E}">
        <p14:creationId xmlns:p14="http://schemas.microsoft.com/office/powerpoint/2010/main" val="1370718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E8741526-D9AD-D240-8BE5-D0B71651315F}" type="datetime1">
              <a:rPr lang="it-IT" smtClean="0"/>
              <a:t>20/02/2025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C3C7BC4-C742-3C46-A1C6-684B80F996CE}" type="slidenum">
              <a:rPr lang="it-IT" smtClean="0"/>
              <a:t>‹N›</a:t>
            </a:fld>
            <a:endParaRPr lang="it-IT"/>
          </a:p>
        </p:txBody>
      </p:sp>
    </p:spTree>
    <p:extLst>
      <p:ext uri="{BB962C8B-B14F-4D97-AF65-F5344CB8AC3E}">
        <p14:creationId xmlns:p14="http://schemas.microsoft.com/office/powerpoint/2010/main" val="2243959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1315FB45-78C7-604E-BB55-451FEE5745CD}" type="datetime1">
              <a:rPr lang="it-IT" smtClean="0"/>
              <a:t>20/02/2025</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6C3C7BC4-C742-3C46-A1C6-684B80F996CE}" type="slidenum">
              <a:rPr lang="it-IT" smtClean="0"/>
              <a:t>‹N›</a:t>
            </a:fld>
            <a:endParaRPr lang="it-IT"/>
          </a:p>
        </p:txBody>
      </p:sp>
    </p:spTree>
    <p:extLst>
      <p:ext uri="{BB962C8B-B14F-4D97-AF65-F5344CB8AC3E}">
        <p14:creationId xmlns:p14="http://schemas.microsoft.com/office/powerpoint/2010/main" val="2664601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7ADFB98F-01D3-0844-BC47-5EF57FC3D399}" type="datetime1">
              <a:rPr lang="it-IT" smtClean="0"/>
              <a:t>20/02/2025</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6C3C7BC4-C742-3C46-A1C6-684B80F996CE}" type="slidenum">
              <a:rPr lang="it-IT" smtClean="0"/>
              <a:t>‹N›</a:t>
            </a:fld>
            <a:endParaRPr lang="it-IT"/>
          </a:p>
        </p:txBody>
      </p:sp>
    </p:spTree>
    <p:extLst>
      <p:ext uri="{BB962C8B-B14F-4D97-AF65-F5344CB8AC3E}">
        <p14:creationId xmlns:p14="http://schemas.microsoft.com/office/powerpoint/2010/main" val="1234668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E38EADB-04D6-5645-BF3C-886E8BE3A127}" type="datetime1">
              <a:rPr lang="it-IT" smtClean="0"/>
              <a:t>20/02/2025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6C3C7BC4-C742-3C46-A1C6-684B80F996CE}" type="slidenum">
              <a:rPr lang="it-IT" smtClean="0"/>
              <a:t>‹N›</a:t>
            </a:fld>
            <a:endParaRPr lang="it-IT"/>
          </a:p>
        </p:txBody>
      </p:sp>
    </p:spTree>
    <p:extLst>
      <p:ext uri="{BB962C8B-B14F-4D97-AF65-F5344CB8AC3E}">
        <p14:creationId xmlns:p14="http://schemas.microsoft.com/office/powerpoint/2010/main" val="2947110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5A42229B-E018-7348-8A7B-601B00ECF5AD}" type="datetime1">
              <a:rPr lang="it-IT" smtClean="0"/>
              <a:t>20/02/2025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C3C7BC4-C742-3C46-A1C6-684B80F996CE}" type="slidenum">
              <a:rPr lang="it-IT" smtClean="0"/>
              <a:t>‹N›</a:t>
            </a:fld>
            <a:endParaRPr lang="it-IT"/>
          </a:p>
        </p:txBody>
      </p:sp>
    </p:spTree>
    <p:extLst>
      <p:ext uri="{BB962C8B-B14F-4D97-AF65-F5344CB8AC3E}">
        <p14:creationId xmlns:p14="http://schemas.microsoft.com/office/powerpoint/2010/main" val="3327865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673C1E95-F70F-9F40-B6A8-349DEA615FEB}" type="datetime1">
              <a:rPr lang="it-IT" smtClean="0"/>
              <a:t>20/02/2025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C3C7BC4-C742-3C46-A1C6-684B80F996CE}" type="slidenum">
              <a:rPr lang="it-IT" smtClean="0"/>
              <a:t>‹N›</a:t>
            </a:fld>
            <a:endParaRPr lang="it-IT"/>
          </a:p>
        </p:txBody>
      </p:sp>
    </p:spTree>
    <p:extLst>
      <p:ext uri="{BB962C8B-B14F-4D97-AF65-F5344CB8AC3E}">
        <p14:creationId xmlns:p14="http://schemas.microsoft.com/office/powerpoint/2010/main" val="2460179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3E9A1F-395B-1644-9873-5AB745D48E81}" type="datetime1">
              <a:rPr lang="it-IT" smtClean="0"/>
              <a:t>20/02/2025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3C7BC4-C742-3C46-A1C6-684B80F996CE}" type="slidenum">
              <a:rPr lang="it-IT" smtClean="0"/>
              <a:t>‹N›</a:t>
            </a:fld>
            <a:endParaRPr lang="it-IT"/>
          </a:p>
        </p:txBody>
      </p:sp>
    </p:spTree>
    <p:extLst>
      <p:ext uri="{BB962C8B-B14F-4D97-AF65-F5344CB8AC3E}">
        <p14:creationId xmlns:p14="http://schemas.microsoft.com/office/powerpoint/2010/main" val="1351511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23.png"/><Relationship Id="rId18" Type="http://schemas.openxmlformats.org/officeDocument/2006/relationships/image" Target="../media/image28.jpg"/><Relationship Id="rId3" Type="http://schemas.openxmlformats.org/officeDocument/2006/relationships/image" Target="../media/image2.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jpg"/><Relationship Id="rId2" Type="http://schemas.openxmlformats.org/officeDocument/2006/relationships/notesSlide" Target="../notesSlides/notesSlide5.xml"/><Relationship Id="rId16" Type="http://schemas.openxmlformats.org/officeDocument/2006/relationships/image" Target="../media/image26.jpg"/><Relationship Id="rId20"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16.jpg"/><Relationship Id="rId11" Type="http://schemas.openxmlformats.org/officeDocument/2006/relationships/image" Target="../media/image21.jpg"/><Relationship Id="rId5" Type="http://schemas.openxmlformats.org/officeDocument/2006/relationships/image" Target="../media/image15.png"/><Relationship Id="rId15" Type="http://schemas.openxmlformats.org/officeDocument/2006/relationships/image" Target="../media/image25.jpg"/><Relationship Id="rId10" Type="http://schemas.openxmlformats.org/officeDocument/2006/relationships/image" Target="../media/image20.png"/><Relationship Id="rId19" Type="http://schemas.openxmlformats.org/officeDocument/2006/relationships/image" Target="../media/image29.jpg"/><Relationship Id="rId4" Type="http://schemas.openxmlformats.org/officeDocument/2006/relationships/image" Target="../media/image5.jpg"/><Relationship Id="rId9" Type="http://schemas.openxmlformats.org/officeDocument/2006/relationships/image" Target="../media/image19.png"/><Relationship Id="rId1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7.xml.rels><?xml version="1.0" encoding="UTF-8" standalone="yes"?>
<Relationships xmlns="http://schemas.openxmlformats.org/package/2006/relationships"><Relationship Id="rId3" Type="http://schemas.openxmlformats.org/officeDocument/2006/relationships/hyperlink" Target="mailto:international@unina.it" TargetMode="External"/><Relationship Id="rId2" Type="http://schemas.openxmlformats.org/officeDocument/2006/relationships/hyperlink" Target="https://mobility.unina.it/" TargetMode="Externa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cla@unina.it" TargetMode="Externa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2.png"/><Relationship Id="rId4" Type="http://schemas.openxmlformats.org/officeDocument/2006/relationships/hyperlink" Target="http://www.cla.unina.i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2.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2.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1.sv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www.adisurcampania.it/" TargetMode="External"/><Relationship Id="rId7"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erasmus-plus.ec.europa.eu/it/erasmus-programme-guide" TargetMode="Externa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5.jpg"/></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3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unina.it/didattica/opportunita-studenti/erasmus/programma#p_p_id_101_INSTANCE_eQMIFo6IXmuz_" TargetMode="Externa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jp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unina.it/documents/11958/21043453/ER.2020.21_guida.copertura.assicurativa.pdf" TargetMode="Externa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hyperlink" Target="http://www.salute.gov.it/" TargetMode="External"/><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3.xml.rels><?xml version="1.0" encoding="UTF-8" standalone="yes"?>
<Relationships xmlns="http://schemas.openxmlformats.org/package/2006/relationships"><Relationship Id="rId3" Type="http://schemas.openxmlformats.org/officeDocument/2006/relationships/hyperlink" Target="mailto:direzione.dicmapi@unina.it" TargetMode="External"/><Relationship Id="rId2" Type="http://schemas.openxmlformats.org/officeDocument/2006/relationships/hyperlink" Target="mailto:desidery@unina.it" TargetMode="Externa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2.png"/><Relationship Id="rId4" Type="http://schemas.openxmlformats.org/officeDocument/2006/relationships/hyperlink" Target="mailto:international@unina.it"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mailto:desidery@unina.it" TargetMode="External"/><Relationship Id="rId7" Type="http://schemas.openxmlformats.org/officeDocument/2006/relationships/image" Target="../media/image55.png"/><Relationship Id="rId2" Type="http://schemas.openxmlformats.org/officeDocument/2006/relationships/hyperlink" Target="mailto:international@unina.it" TargetMode="External"/><Relationship Id="rId1" Type="http://schemas.openxmlformats.org/officeDocument/2006/relationships/slideLayout" Target="../slideLayouts/slideLayout2.xml"/><Relationship Id="rId6" Type="http://schemas.openxmlformats.org/officeDocument/2006/relationships/hyperlink" Target="mailto:Felice.sansone2@unina.it" TargetMode="External"/><Relationship Id="rId5" Type="http://schemas.openxmlformats.org/officeDocument/2006/relationships/hyperlink" Target="mailto:antonia.collini@unina.it" TargetMode="External"/><Relationship Id="rId4" Type="http://schemas.openxmlformats.org/officeDocument/2006/relationships/hyperlink" Target="mailto:marco.barreca@unina.it" TargetMode="External"/><Relationship Id="rId9" Type="http://schemas.openxmlformats.org/officeDocument/2006/relationships/image" Target="../media/image5.jpg"/></Relationships>
</file>

<file path=ppt/slides/_rels/slide47.xml.rels><?xml version="1.0" encoding="UTF-8" standalone="yes"?>
<Relationships xmlns="http://schemas.openxmlformats.org/package/2006/relationships"><Relationship Id="rId8" Type="http://schemas.openxmlformats.org/officeDocument/2006/relationships/hyperlink" Target="mailto:ambrogi@unina.it" TargetMode="External"/><Relationship Id="rId13" Type="http://schemas.openxmlformats.org/officeDocument/2006/relationships/hyperlink" Target="http://www.dicmapi.unina.it/" TargetMode="External"/><Relationship Id="rId3" Type="http://schemas.openxmlformats.org/officeDocument/2006/relationships/hyperlink" Target="mailto:giovanni.ianniruberto@unina.it" TargetMode="External"/><Relationship Id="rId7" Type="http://schemas.openxmlformats.org/officeDocument/2006/relationships/hyperlink" Target="mailto:ernesto.dimaio@unina.it" TargetMode="External"/><Relationship Id="rId12" Type="http://schemas.openxmlformats.org/officeDocument/2006/relationships/hyperlink" Target="http://bioengineering.unina.it/" TargetMode="External"/><Relationship Id="rId2" Type="http://schemas.openxmlformats.org/officeDocument/2006/relationships/hyperlink" Target="mailto:giovanna.tomaiuolo@unina.it" TargetMode="External"/><Relationship Id="rId1" Type="http://schemas.openxmlformats.org/officeDocument/2006/relationships/slideLayout" Target="../slideLayouts/slideLayout2.xml"/><Relationship Id="rId6" Type="http://schemas.openxmlformats.org/officeDocument/2006/relationships/hyperlink" Target="mailto:david.dannhauser@unina.it" TargetMode="External"/><Relationship Id="rId11" Type="http://schemas.openxmlformats.org/officeDocument/2006/relationships/hyperlink" Target="http://www.scingmat.unina.it/" TargetMode="External"/><Relationship Id="rId5" Type="http://schemas.openxmlformats.org/officeDocument/2006/relationships/hyperlink" Target="mailto:enza.torino@unina.it" TargetMode="External"/><Relationship Id="rId15" Type="http://schemas.openxmlformats.org/officeDocument/2006/relationships/image" Target="../media/image5.jpg"/><Relationship Id="rId10" Type="http://schemas.openxmlformats.org/officeDocument/2006/relationships/hyperlink" Target="http://www.ingchim.unina.it/" TargetMode="External"/><Relationship Id="rId4" Type="http://schemas.openxmlformats.org/officeDocument/2006/relationships/hyperlink" Target="mailto:maventre@unina.it" TargetMode="External"/><Relationship Id="rId9" Type="http://schemas.openxmlformats.org/officeDocument/2006/relationships/image" Target="../media/image55.png"/><Relationship Id="rId1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unina.it/documents/11958/15753127/TABELLA%20DICMAPI%202018_19.pdf" TargetMode="Externa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5.jpg"/><Relationship Id="rId4" Type="http://schemas.openxmlformats.org/officeDocument/2006/relationships/image" Target="../media/image10.svg"/><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531620" y="265771"/>
            <a:ext cx="5200650" cy="1228945"/>
          </a:xfrm>
          <a:solidFill>
            <a:schemeClr val="tx2">
              <a:lumMod val="40000"/>
              <a:lumOff val="60000"/>
            </a:schemeClr>
          </a:solidFill>
        </p:spPr>
        <p:txBody>
          <a:bodyPr anchor="ctr" anchorCtr="0">
            <a:noAutofit/>
          </a:bodyPr>
          <a:lstStyle/>
          <a:p>
            <a:r>
              <a:rPr lang="it-IT" sz="2500" b="1" dirty="0">
                <a:latin typeface="Book Antiqua" panose="02040602050305030304" pitchFamily="18" charset="0"/>
              </a:rPr>
              <a:t>Programma Erasmus </a:t>
            </a:r>
            <a:br>
              <a:rPr lang="it-IT" sz="2500" dirty="0">
                <a:latin typeface="Book Antiqua" panose="02040602050305030304" pitchFamily="18" charset="0"/>
              </a:rPr>
            </a:br>
            <a:r>
              <a:rPr lang="it-IT" sz="2500" i="1" dirty="0">
                <a:latin typeface="Book Antiqua" panose="02040602050305030304" pitchFamily="18" charset="0"/>
              </a:rPr>
              <a:t>Changing lives, opening minds </a:t>
            </a:r>
          </a:p>
        </p:txBody>
      </p:sp>
      <p:sp>
        <p:nvSpPr>
          <p:cNvPr id="3" name="Sottotitolo 2"/>
          <p:cNvSpPr>
            <a:spLocks noGrp="1"/>
          </p:cNvSpPr>
          <p:nvPr>
            <p:ph type="subTitle" idx="1"/>
          </p:nvPr>
        </p:nvSpPr>
        <p:spPr>
          <a:xfrm>
            <a:off x="287251" y="5277779"/>
            <a:ext cx="5627552" cy="1314450"/>
          </a:xfrm>
          <a:solidFill>
            <a:schemeClr val="tx2">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normAutofit fontScale="62500" lnSpcReduction="20000"/>
          </a:bodyPr>
          <a:lstStyle/>
          <a:p>
            <a:pPr>
              <a:lnSpc>
                <a:spcPct val="120000"/>
              </a:lnSpc>
              <a:spcBef>
                <a:spcPct val="0"/>
              </a:spcBef>
            </a:pPr>
            <a:r>
              <a:rPr lang="it-IT" sz="3300" dirty="0">
                <a:solidFill>
                  <a:schemeClr val="tx1"/>
                </a:solidFill>
                <a:latin typeface="Book Antiqua" panose="02040602050305030304" pitchFamily="18" charset="0"/>
                <a:ea typeface="+mj-ea"/>
                <a:cs typeface="+mj-cs"/>
              </a:rPr>
              <a:t>Giornata informativa </a:t>
            </a:r>
            <a:r>
              <a:rPr lang="it-IT" sz="3300" dirty="0" err="1">
                <a:solidFill>
                  <a:schemeClr val="tx1"/>
                </a:solidFill>
                <a:latin typeface="Book Antiqua" panose="02040602050305030304" pitchFamily="18" charset="0"/>
                <a:ea typeface="+mj-ea"/>
                <a:cs typeface="+mj-cs"/>
              </a:rPr>
              <a:t>DICMaPI</a:t>
            </a:r>
            <a:r>
              <a:rPr lang="it-IT" sz="3300" dirty="0">
                <a:solidFill>
                  <a:schemeClr val="tx1"/>
                </a:solidFill>
                <a:latin typeface="Book Antiqua" panose="02040602050305030304" pitchFamily="18" charset="0"/>
                <a:ea typeface="+mj-ea"/>
                <a:cs typeface="+mj-cs"/>
              </a:rPr>
              <a:t>  </a:t>
            </a:r>
          </a:p>
          <a:p>
            <a:pPr>
              <a:lnSpc>
                <a:spcPct val="120000"/>
              </a:lnSpc>
              <a:spcBef>
                <a:spcPct val="0"/>
              </a:spcBef>
            </a:pPr>
            <a:r>
              <a:rPr lang="it-IT" sz="3300" dirty="0">
                <a:solidFill>
                  <a:schemeClr val="tx1"/>
                </a:solidFill>
                <a:latin typeface="Book Antiqua" panose="02040602050305030304" pitchFamily="18" charset="0"/>
                <a:ea typeface="+mj-ea"/>
                <a:cs typeface="+mj-cs"/>
              </a:rPr>
              <a:t>del Bando Erasmus+ 2025/2026</a:t>
            </a:r>
          </a:p>
          <a:p>
            <a:pPr>
              <a:lnSpc>
                <a:spcPct val="120000"/>
              </a:lnSpc>
              <a:spcBef>
                <a:spcPct val="0"/>
              </a:spcBef>
            </a:pPr>
            <a:r>
              <a:rPr lang="it-IT" sz="3300" dirty="0">
                <a:solidFill>
                  <a:schemeClr val="tx1"/>
                </a:solidFill>
                <a:latin typeface="Book Antiqua" panose="02040602050305030304" pitchFamily="18" charset="0"/>
                <a:ea typeface="+mj-ea"/>
                <a:cs typeface="+mj-cs"/>
              </a:rPr>
              <a:t>23 febbraio 2024 ore 10:00 - </a:t>
            </a:r>
            <a:r>
              <a:rPr lang="it-IT" sz="3300" dirty="0" err="1">
                <a:solidFill>
                  <a:schemeClr val="tx1"/>
                </a:solidFill>
                <a:latin typeface="Book Antiqua" panose="02040602050305030304" pitchFamily="18" charset="0"/>
                <a:ea typeface="+mj-ea"/>
                <a:cs typeface="+mj-cs"/>
              </a:rPr>
              <a:t>MicrosoftTeams</a:t>
            </a:r>
            <a:endParaRPr lang="it-IT" sz="3300" dirty="0">
              <a:solidFill>
                <a:schemeClr val="tx1"/>
              </a:solidFill>
              <a:latin typeface="Book Antiqua" panose="02040602050305030304" pitchFamily="18" charset="0"/>
              <a:ea typeface="+mj-ea"/>
              <a:cs typeface="+mj-cs"/>
            </a:endParaRPr>
          </a:p>
        </p:txBody>
      </p:sp>
      <p:sp>
        <p:nvSpPr>
          <p:cNvPr id="5" name="Frame 4">
            <a:extLst>
              <a:ext uri="{FF2B5EF4-FFF2-40B4-BE49-F238E27FC236}">
                <a16:creationId xmlns:a16="http://schemas.microsoft.com/office/drawing/2014/main" id="{FD341ACA-D804-E544-949A-B0C722B2AEE8}"/>
              </a:ext>
            </a:extLst>
          </p:cNvPr>
          <p:cNvSpPr/>
          <p:nvPr/>
        </p:nvSpPr>
        <p:spPr>
          <a:xfrm>
            <a:off x="192024" y="201168"/>
            <a:ext cx="8759952" cy="6455664"/>
          </a:xfrm>
          <a:prstGeom prst="frame">
            <a:avLst>
              <a:gd name="adj1" fmla="val 1358"/>
            </a:avLst>
          </a:prstGeom>
          <a:solidFill>
            <a:schemeClr val="tx2">
              <a:lumMod val="40000"/>
              <a:lumOff val="60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350" dirty="0">
              <a:solidFill>
                <a:schemeClr val="tx1"/>
              </a:solidFill>
            </a:endParaRPr>
          </a:p>
        </p:txBody>
      </p:sp>
      <p:pic>
        <p:nvPicPr>
          <p:cNvPr id="1026" name="Picture 2" descr="logo dicmapi">
            <a:extLst>
              <a:ext uri="{FF2B5EF4-FFF2-40B4-BE49-F238E27FC236}">
                <a16:creationId xmlns:a16="http://schemas.microsoft.com/office/drawing/2014/main" id="{7171EF2F-B113-3843-9828-3A4A3871E0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271" y="335997"/>
            <a:ext cx="2124478" cy="116434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4" name="Immagine 3">
            <a:extLst>
              <a:ext uri="{FF2B5EF4-FFF2-40B4-BE49-F238E27FC236}">
                <a16:creationId xmlns:a16="http://schemas.microsoft.com/office/drawing/2014/main" id="{8E06B9B3-9B16-E76C-4431-69AF340AD9EA}"/>
              </a:ext>
            </a:extLst>
          </p:cNvPr>
          <p:cNvPicPr>
            <a:picLocks noChangeAspect="1"/>
          </p:cNvPicPr>
          <p:nvPr/>
        </p:nvPicPr>
        <p:blipFill>
          <a:blip r:embed="rId5"/>
          <a:stretch>
            <a:fillRect/>
          </a:stretch>
        </p:blipFill>
        <p:spPr>
          <a:xfrm>
            <a:off x="287251" y="335997"/>
            <a:ext cx="1244369" cy="1142121"/>
          </a:xfrm>
          <a:prstGeom prst="rect">
            <a:avLst/>
          </a:prstGeom>
        </p:spPr>
      </p:pic>
    </p:spTree>
    <p:extLst>
      <p:ext uri="{BB962C8B-B14F-4D97-AF65-F5344CB8AC3E}">
        <p14:creationId xmlns:p14="http://schemas.microsoft.com/office/powerpoint/2010/main" val="2208188988"/>
      </p:ext>
    </p:extLst>
  </p:cSld>
  <p:clrMapOvr>
    <a:masterClrMapping/>
  </p:clrMapOvr>
  <mc:AlternateContent xmlns:mc="http://schemas.openxmlformats.org/markup-compatibility/2006" xmlns:p14="http://schemas.microsoft.com/office/powerpoint/2010/main">
    <mc:Choice Requires="p14">
      <p:transition spd="slow" p14:dur="2000" advTm="1455"/>
    </mc:Choice>
    <mc:Fallback xmlns="">
      <p:transition spd="slow" advTm="145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pattFill prst="pct5">
          <a:fgClr>
            <a:schemeClr val="tx2">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EA733533-0823-DCDC-EEE5-51F18F51CE61}"/>
              </a:ext>
            </a:extLst>
          </p:cNvPr>
          <p:cNvSpPr/>
          <p:nvPr/>
        </p:nvSpPr>
        <p:spPr>
          <a:xfrm>
            <a:off x="1085913" y="249253"/>
            <a:ext cx="6344871" cy="646331"/>
          </a:xfrm>
          <a:prstGeom prst="rect">
            <a:avLst/>
          </a:prstGeom>
          <a:solidFill>
            <a:schemeClr val="tx2">
              <a:lumMod val="40000"/>
              <a:lumOff val="60000"/>
              <a:alpha val="72000"/>
            </a:schemeClr>
          </a:solidFill>
          <a:ln>
            <a:solidFill>
              <a:schemeClr val="tx1"/>
            </a:solidFill>
          </a:ln>
        </p:spPr>
        <p:txBody>
          <a:bodyPr wrap="square" lIns="91440" tIns="45720" rIns="91440" bIns="45720">
            <a:spAutoFit/>
          </a:bodyPr>
          <a:lstStyle/>
          <a:p>
            <a:pPr algn="ctr"/>
            <a:r>
              <a:rPr lang="it-IT" sz="3600" b="0" cap="none" spc="0" dirty="0">
                <a:ln w="0"/>
                <a:solidFill>
                  <a:schemeClr val="tx1"/>
                </a:solidFill>
                <a:effectLst>
                  <a:outerShdw blurRad="38100" dist="19050" dir="2700000" algn="tl" rotWithShape="0">
                    <a:schemeClr val="dk1">
                      <a:alpha val="40000"/>
                    </a:schemeClr>
                  </a:outerShdw>
                </a:effectLst>
                <a:latin typeface="Book Antiqua" panose="02040602050305030304" pitchFamily="18" charset="0"/>
              </a:rPr>
              <a:t>Selezione</a:t>
            </a:r>
          </a:p>
        </p:txBody>
      </p:sp>
      <p:pic>
        <p:nvPicPr>
          <p:cNvPr id="10" name="Picture 2" descr="logo dicmapi">
            <a:extLst>
              <a:ext uri="{FF2B5EF4-FFF2-40B4-BE49-F238E27FC236}">
                <a16:creationId xmlns:a16="http://schemas.microsoft.com/office/drawing/2014/main" id="{304C175A-9FA7-09DD-7D69-14B4AC3A55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0271" y="262714"/>
            <a:ext cx="1503729" cy="61941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Immagine 10">
            <a:extLst>
              <a:ext uri="{FF2B5EF4-FFF2-40B4-BE49-F238E27FC236}">
                <a16:creationId xmlns:a16="http://schemas.microsoft.com/office/drawing/2014/main" id="{79851FDC-4F7D-2435-5FCF-5FCDDEDF4600}"/>
              </a:ext>
            </a:extLst>
          </p:cNvPr>
          <p:cNvPicPr>
            <a:picLocks noChangeAspect="1"/>
          </p:cNvPicPr>
          <p:nvPr/>
        </p:nvPicPr>
        <p:blipFill>
          <a:blip r:embed="rId4"/>
          <a:stretch>
            <a:fillRect/>
          </a:stretch>
        </p:blipFill>
        <p:spPr>
          <a:xfrm>
            <a:off x="194252" y="244059"/>
            <a:ext cx="682174" cy="638065"/>
          </a:xfrm>
          <a:prstGeom prst="rect">
            <a:avLst/>
          </a:prstGeom>
          <a:ln>
            <a:noFill/>
          </a:ln>
        </p:spPr>
      </p:pic>
      <p:sp>
        <p:nvSpPr>
          <p:cNvPr id="3" name="CasellaDiTesto 2">
            <a:extLst>
              <a:ext uri="{FF2B5EF4-FFF2-40B4-BE49-F238E27FC236}">
                <a16:creationId xmlns:a16="http://schemas.microsoft.com/office/drawing/2014/main" id="{CE8530E6-429E-5BD1-55B1-11D438CA9133}"/>
              </a:ext>
            </a:extLst>
          </p:cNvPr>
          <p:cNvSpPr txBox="1"/>
          <p:nvPr/>
        </p:nvSpPr>
        <p:spPr>
          <a:xfrm>
            <a:off x="603314" y="966941"/>
            <a:ext cx="8352323" cy="1326517"/>
          </a:xfrm>
          <a:prstGeom prst="rect">
            <a:avLst/>
          </a:prstGeom>
          <a:noFill/>
        </p:spPr>
        <p:txBody>
          <a:bodyPr wrap="square">
            <a:spAutoFit/>
          </a:bodyPr>
          <a:lstStyle/>
          <a:p>
            <a:pPr marL="68580" marR="311150" indent="-6350" algn="just">
              <a:lnSpc>
                <a:spcPct val="106000"/>
              </a:lnSpc>
              <a:spcAft>
                <a:spcPts val="580"/>
              </a:spcAft>
            </a:pPr>
            <a:r>
              <a:rPr lang="it-IT" sz="1800" kern="100" dirty="0">
                <a:solidFill>
                  <a:srgbClr val="000000"/>
                </a:solidFill>
                <a:effectLst/>
                <a:latin typeface="Times New Roman" panose="02020603050405020304" pitchFamily="18" charset="0"/>
                <a:ea typeface="Times New Roman" panose="02020603050405020304" pitchFamily="18" charset="0"/>
              </a:rPr>
              <a:t>La selezione è di esclusiva competenza dei Dipartimenti/Scuole ed avviene, per gli studenti dei corsi di studio triennale, magistrale a ciclo unico e magistrale sulla base dei seguenti algoritmi:  </a:t>
            </a:r>
          </a:p>
          <a:p>
            <a:pPr marL="71755" indent="-6350" algn="l">
              <a:lnSpc>
                <a:spcPct val="107000"/>
              </a:lnSpc>
              <a:spcAft>
                <a:spcPts val="560"/>
              </a:spcAft>
            </a:pPr>
            <a:r>
              <a:rPr lang="it-IT" sz="1800" kern="100" dirty="0">
                <a:solidFill>
                  <a:srgbClr val="000000"/>
                </a:solidFill>
                <a:effectLst/>
                <a:latin typeface="Times New Roman" panose="02020603050405020304" pitchFamily="18" charset="0"/>
                <a:ea typeface="Times New Roman" panose="02020603050405020304" pitchFamily="18" charset="0"/>
              </a:rPr>
              <a:t> LAUREA TRIENNALE (LT) E CICLO UNICO (LMCU) </a:t>
            </a:r>
          </a:p>
        </p:txBody>
      </p:sp>
      <p:grpSp>
        <p:nvGrpSpPr>
          <p:cNvPr id="5" name="Group 23433">
            <a:extLst>
              <a:ext uri="{FF2B5EF4-FFF2-40B4-BE49-F238E27FC236}">
                <a16:creationId xmlns:a16="http://schemas.microsoft.com/office/drawing/2014/main" id="{9A410706-0E4F-44B4-DDC7-C31016D2C613}"/>
              </a:ext>
            </a:extLst>
          </p:cNvPr>
          <p:cNvGrpSpPr/>
          <p:nvPr/>
        </p:nvGrpSpPr>
        <p:grpSpPr>
          <a:xfrm>
            <a:off x="876426" y="2316149"/>
            <a:ext cx="2644140" cy="356235"/>
            <a:chOff x="0" y="0"/>
            <a:chExt cx="2644140" cy="356616"/>
          </a:xfrm>
        </p:grpSpPr>
        <p:pic>
          <p:nvPicPr>
            <p:cNvPr id="6" name="Picture 555">
              <a:extLst>
                <a:ext uri="{FF2B5EF4-FFF2-40B4-BE49-F238E27FC236}">
                  <a16:creationId xmlns:a16="http://schemas.microsoft.com/office/drawing/2014/main" id="{B4DBE37F-AE7B-3751-08CA-AB1E14BAB4C6}"/>
                </a:ext>
              </a:extLst>
            </p:cNvPr>
            <p:cNvPicPr/>
            <p:nvPr/>
          </p:nvPicPr>
          <p:blipFill>
            <a:blip r:embed="rId5"/>
            <a:stretch>
              <a:fillRect/>
            </a:stretch>
          </p:blipFill>
          <p:spPr>
            <a:xfrm>
              <a:off x="18288" y="0"/>
              <a:ext cx="2532888" cy="155448"/>
            </a:xfrm>
            <a:prstGeom prst="rect">
              <a:avLst/>
            </a:prstGeom>
          </p:spPr>
        </p:pic>
        <p:pic>
          <p:nvPicPr>
            <p:cNvPr id="9" name="Picture 557">
              <a:extLst>
                <a:ext uri="{FF2B5EF4-FFF2-40B4-BE49-F238E27FC236}">
                  <a16:creationId xmlns:a16="http://schemas.microsoft.com/office/drawing/2014/main" id="{D915E12F-1002-0428-E266-F511EB763F5F}"/>
                </a:ext>
              </a:extLst>
            </p:cNvPr>
            <p:cNvPicPr/>
            <p:nvPr/>
          </p:nvPicPr>
          <p:blipFill>
            <a:blip r:embed="rId6"/>
            <a:stretch>
              <a:fillRect/>
            </a:stretch>
          </p:blipFill>
          <p:spPr>
            <a:xfrm>
              <a:off x="2569464" y="146304"/>
              <a:ext cx="74676" cy="9142"/>
            </a:xfrm>
            <a:prstGeom prst="rect">
              <a:avLst/>
            </a:prstGeom>
          </p:spPr>
        </p:pic>
        <p:pic>
          <p:nvPicPr>
            <p:cNvPr id="12" name="Picture 559">
              <a:extLst>
                <a:ext uri="{FF2B5EF4-FFF2-40B4-BE49-F238E27FC236}">
                  <a16:creationId xmlns:a16="http://schemas.microsoft.com/office/drawing/2014/main" id="{3191E095-4F56-4DD0-4AB3-C068FC9AAF65}"/>
                </a:ext>
              </a:extLst>
            </p:cNvPr>
            <p:cNvPicPr/>
            <p:nvPr/>
          </p:nvPicPr>
          <p:blipFill>
            <a:blip r:embed="rId7"/>
            <a:stretch>
              <a:fillRect/>
            </a:stretch>
          </p:blipFill>
          <p:spPr>
            <a:xfrm>
              <a:off x="9144" y="155448"/>
              <a:ext cx="2633472" cy="45720"/>
            </a:xfrm>
            <a:prstGeom prst="rect">
              <a:avLst/>
            </a:prstGeom>
          </p:spPr>
        </p:pic>
        <p:pic>
          <p:nvPicPr>
            <p:cNvPr id="13" name="Picture 561">
              <a:extLst>
                <a:ext uri="{FF2B5EF4-FFF2-40B4-BE49-F238E27FC236}">
                  <a16:creationId xmlns:a16="http://schemas.microsoft.com/office/drawing/2014/main" id="{31ECCBB8-9CEE-1A43-52ED-EF002D452095}"/>
                </a:ext>
              </a:extLst>
            </p:cNvPr>
            <p:cNvPicPr/>
            <p:nvPr/>
          </p:nvPicPr>
          <p:blipFill>
            <a:blip r:embed="rId8"/>
            <a:stretch>
              <a:fillRect/>
            </a:stretch>
          </p:blipFill>
          <p:spPr>
            <a:xfrm>
              <a:off x="2587752" y="192024"/>
              <a:ext cx="56388" cy="9142"/>
            </a:xfrm>
            <a:prstGeom prst="rect">
              <a:avLst/>
            </a:prstGeom>
          </p:spPr>
        </p:pic>
        <p:pic>
          <p:nvPicPr>
            <p:cNvPr id="14" name="Picture 563">
              <a:extLst>
                <a:ext uri="{FF2B5EF4-FFF2-40B4-BE49-F238E27FC236}">
                  <a16:creationId xmlns:a16="http://schemas.microsoft.com/office/drawing/2014/main" id="{830AFF2D-93CC-F861-80DF-8E5059FE2467}"/>
                </a:ext>
              </a:extLst>
            </p:cNvPr>
            <p:cNvPicPr/>
            <p:nvPr/>
          </p:nvPicPr>
          <p:blipFill>
            <a:blip r:embed="rId9"/>
            <a:stretch>
              <a:fillRect/>
            </a:stretch>
          </p:blipFill>
          <p:spPr>
            <a:xfrm>
              <a:off x="0" y="201168"/>
              <a:ext cx="2642616" cy="155448"/>
            </a:xfrm>
            <a:prstGeom prst="rect">
              <a:avLst/>
            </a:prstGeom>
          </p:spPr>
        </p:pic>
      </p:grpSp>
      <p:sp>
        <p:nvSpPr>
          <p:cNvPr id="16" name="CasellaDiTesto 15">
            <a:extLst>
              <a:ext uri="{FF2B5EF4-FFF2-40B4-BE49-F238E27FC236}">
                <a16:creationId xmlns:a16="http://schemas.microsoft.com/office/drawing/2014/main" id="{7DAD258A-2216-C849-C7D1-EE1612EAFD1E}"/>
              </a:ext>
            </a:extLst>
          </p:cNvPr>
          <p:cNvSpPr txBox="1"/>
          <p:nvPr/>
        </p:nvSpPr>
        <p:spPr>
          <a:xfrm>
            <a:off x="603314" y="2765372"/>
            <a:ext cx="3553907" cy="372923"/>
          </a:xfrm>
          <a:prstGeom prst="rect">
            <a:avLst/>
          </a:prstGeom>
          <a:noFill/>
        </p:spPr>
        <p:txBody>
          <a:bodyPr wrap="square">
            <a:spAutoFit/>
          </a:bodyPr>
          <a:lstStyle/>
          <a:p>
            <a:pPr marL="68580" indent="-6350" algn="just">
              <a:lnSpc>
                <a:spcPct val="109000"/>
              </a:lnSpc>
              <a:spcAft>
                <a:spcPts val="550"/>
              </a:spcAft>
            </a:pPr>
            <a:r>
              <a:rPr lang="it-IT" sz="1800" kern="100" dirty="0">
                <a:solidFill>
                  <a:srgbClr val="000000"/>
                </a:solidFill>
                <a:effectLst/>
                <a:latin typeface="Times New Roman" panose="02020603050405020304" pitchFamily="18" charset="0"/>
                <a:ea typeface="Times New Roman" panose="02020603050405020304" pitchFamily="18" charset="0"/>
              </a:rPr>
              <a:t>LAUREA MAGISTRALE (LM) </a:t>
            </a:r>
          </a:p>
        </p:txBody>
      </p:sp>
      <p:grpSp>
        <p:nvGrpSpPr>
          <p:cNvPr id="17" name="Group 28926">
            <a:extLst>
              <a:ext uri="{FF2B5EF4-FFF2-40B4-BE49-F238E27FC236}">
                <a16:creationId xmlns:a16="http://schemas.microsoft.com/office/drawing/2014/main" id="{2763A6E3-EBF1-C73B-607D-124997848065}"/>
              </a:ext>
            </a:extLst>
          </p:cNvPr>
          <p:cNvGrpSpPr/>
          <p:nvPr/>
        </p:nvGrpSpPr>
        <p:grpSpPr>
          <a:xfrm>
            <a:off x="876426" y="3201157"/>
            <a:ext cx="3579242" cy="474979"/>
            <a:chOff x="0" y="0"/>
            <a:chExt cx="3579368" cy="475488"/>
          </a:xfrm>
        </p:grpSpPr>
        <p:pic>
          <p:nvPicPr>
            <p:cNvPr id="18" name="Picture 589">
              <a:extLst>
                <a:ext uri="{FF2B5EF4-FFF2-40B4-BE49-F238E27FC236}">
                  <a16:creationId xmlns:a16="http://schemas.microsoft.com/office/drawing/2014/main" id="{A6F4EA1B-4B1A-6F47-E67E-97EBDC9EA453}"/>
                </a:ext>
              </a:extLst>
            </p:cNvPr>
            <p:cNvPicPr/>
            <p:nvPr/>
          </p:nvPicPr>
          <p:blipFill>
            <a:blip r:embed="rId10"/>
            <a:stretch>
              <a:fillRect/>
            </a:stretch>
          </p:blipFill>
          <p:spPr>
            <a:xfrm>
              <a:off x="18288" y="0"/>
              <a:ext cx="3465576" cy="274320"/>
            </a:xfrm>
            <a:prstGeom prst="rect">
              <a:avLst/>
            </a:prstGeom>
          </p:spPr>
        </p:pic>
        <p:pic>
          <p:nvPicPr>
            <p:cNvPr id="19" name="Picture 591">
              <a:extLst>
                <a:ext uri="{FF2B5EF4-FFF2-40B4-BE49-F238E27FC236}">
                  <a16:creationId xmlns:a16="http://schemas.microsoft.com/office/drawing/2014/main" id="{4983C76E-6AF6-35B9-3533-8822280A117D}"/>
                </a:ext>
              </a:extLst>
            </p:cNvPr>
            <p:cNvPicPr/>
            <p:nvPr/>
          </p:nvPicPr>
          <p:blipFill>
            <a:blip r:embed="rId11"/>
            <a:stretch>
              <a:fillRect/>
            </a:stretch>
          </p:blipFill>
          <p:spPr>
            <a:xfrm>
              <a:off x="3502153" y="265176"/>
              <a:ext cx="76199" cy="9142"/>
            </a:xfrm>
            <a:prstGeom prst="rect">
              <a:avLst/>
            </a:prstGeom>
          </p:spPr>
        </p:pic>
        <p:pic>
          <p:nvPicPr>
            <p:cNvPr id="20" name="Picture 593">
              <a:extLst>
                <a:ext uri="{FF2B5EF4-FFF2-40B4-BE49-F238E27FC236}">
                  <a16:creationId xmlns:a16="http://schemas.microsoft.com/office/drawing/2014/main" id="{5E8FDE87-B9B0-C522-76D0-A393040E8A5B}"/>
                </a:ext>
              </a:extLst>
            </p:cNvPr>
            <p:cNvPicPr/>
            <p:nvPr/>
          </p:nvPicPr>
          <p:blipFill>
            <a:blip r:embed="rId12"/>
            <a:stretch>
              <a:fillRect/>
            </a:stretch>
          </p:blipFill>
          <p:spPr>
            <a:xfrm>
              <a:off x="9144" y="274320"/>
              <a:ext cx="3566160" cy="54864"/>
            </a:xfrm>
            <a:prstGeom prst="rect">
              <a:avLst/>
            </a:prstGeom>
          </p:spPr>
        </p:pic>
        <p:pic>
          <p:nvPicPr>
            <p:cNvPr id="21" name="Picture 29293">
              <a:extLst>
                <a:ext uri="{FF2B5EF4-FFF2-40B4-BE49-F238E27FC236}">
                  <a16:creationId xmlns:a16="http://schemas.microsoft.com/office/drawing/2014/main" id="{45A874A3-7615-9A13-C8E8-9F3C1FBC502D}"/>
                </a:ext>
              </a:extLst>
            </p:cNvPr>
            <p:cNvPicPr/>
            <p:nvPr/>
          </p:nvPicPr>
          <p:blipFill>
            <a:blip r:embed="rId13"/>
            <a:stretch>
              <a:fillRect/>
            </a:stretch>
          </p:blipFill>
          <p:spPr>
            <a:xfrm>
              <a:off x="3518408" y="316991"/>
              <a:ext cx="60960" cy="12192"/>
            </a:xfrm>
            <a:prstGeom prst="rect">
              <a:avLst/>
            </a:prstGeom>
          </p:spPr>
        </p:pic>
        <p:pic>
          <p:nvPicPr>
            <p:cNvPr id="22" name="Picture 597">
              <a:extLst>
                <a:ext uri="{FF2B5EF4-FFF2-40B4-BE49-F238E27FC236}">
                  <a16:creationId xmlns:a16="http://schemas.microsoft.com/office/drawing/2014/main" id="{D387AC6F-F473-4FAC-6359-C882E93F2DE5}"/>
                </a:ext>
              </a:extLst>
            </p:cNvPr>
            <p:cNvPicPr/>
            <p:nvPr/>
          </p:nvPicPr>
          <p:blipFill>
            <a:blip r:embed="rId14"/>
            <a:stretch>
              <a:fillRect/>
            </a:stretch>
          </p:blipFill>
          <p:spPr>
            <a:xfrm>
              <a:off x="0" y="329184"/>
              <a:ext cx="3575304" cy="137160"/>
            </a:xfrm>
            <a:prstGeom prst="rect">
              <a:avLst/>
            </a:prstGeom>
          </p:spPr>
        </p:pic>
        <p:pic>
          <p:nvPicPr>
            <p:cNvPr id="23" name="Picture 599">
              <a:extLst>
                <a:ext uri="{FF2B5EF4-FFF2-40B4-BE49-F238E27FC236}">
                  <a16:creationId xmlns:a16="http://schemas.microsoft.com/office/drawing/2014/main" id="{94BD82F6-0B24-01FA-D914-59A06E171AFB}"/>
                </a:ext>
              </a:extLst>
            </p:cNvPr>
            <p:cNvPicPr/>
            <p:nvPr/>
          </p:nvPicPr>
          <p:blipFill>
            <a:blip r:embed="rId15"/>
            <a:stretch>
              <a:fillRect/>
            </a:stretch>
          </p:blipFill>
          <p:spPr>
            <a:xfrm>
              <a:off x="2231136" y="466344"/>
              <a:ext cx="27432" cy="9144"/>
            </a:xfrm>
            <a:prstGeom prst="rect">
              <a:avLst/>
            </a:prstGeom>
          </p:spPr>
        </p:pic>
        <p:pic>
          <p:nvPicPr>
            <p:cNvPr id="24" name="Picture 601">
              <a:extLst>
                <a:ext uri="{FF2B5EF4-FFF2-40B4-BE49-F238E27FC236}">
                  <a16:creationId xmlns:a16="http://schemas.microsoft.com/office/drawing/2014/main" id="{692AAD32-8FBF-F941-0DD3-DAD06E7F25DA}"/>
                </a:ext>
              </a:extLst>
            </p:cNvPr>
            <p:cNvPicPr/>
            <p:nvPr/>
          </p:nvPicPr>
          <p:blipFill>
            <a:blip r:embed="rId16"/>
            <a:stretch>
              <a:fillRect/>
            </a:stretch>
          </p:blipFill>
          <p:spPr>
            <a:xfrm>
              <a:off x="2295144" y="466344"/>
              <a:ext cx="27432" cy="9144"/>
            </a:xfrm>
            <a:prstGeom prst="rect">
              <a:avLst/>
            </a:prstGeom>
          </p:spPr>
        </p:pic>
        <p:pic>
          <p:nvPicPr>
            <p:cNvPr id="25" name="Picture 603">
              <a:extLst>
                <a:ext uri="{FF2B5EF4-FFF2-40B4-BE49-F238E27FC236}">
                  <a16:creationId xmlns:a16="http://schemas.microsoft.com/office/drawing/2014/main" id="{8A962C26-8991-D513-B6EB-CD2E293BD132}"/>
                </a:ext>
              </a:extLst>
            </p:cNvPr>
            <p:cNvPicPr/>
            <p:nvPr/>
          </p:nvPicPr>
          <p:blipFill>
            <a:blip r:embed="rId17"/>
            <a:stretch>
              <a:fillRect/>
            </a:stretch>
          </p:blipFill>
          <p:spPr>
            <a:xfrm>
              <a:off x="2350008" y="466344"/>
              <a:ext cx="54864" cy="9144"/>
            </a:xfrm>
            <a:prstGeom prst="rect">
              <a:avLst/>
            </a:prstGeom>
          </p:spPr>
        </p:pic>
        <p:pic>
          <p:nvPicPr>
            <p:cNvPr id="26" name="Picture 605">
              <a:extLst>
                <a:ext uri="{FF2B5EF4-FFF2-40B4-BE49-F238E27FC236}">
                  <a16:creationId xmlns:a16="http://schemas.microsoft.com/office/drawing/2014/main" id="{2F92A8DE-6DF1-E053-4BD6-86E979D0942F}"/>
                </a:ext>
              </a:extLst>
            </p:cNvPr>
            <p:cNvPicPr/>
            <p:nvPr/>
          </p:nvPicPr>
          <p:blipFill>
            <a:blip r:embed="rId18"/>
            <a:stretch>
              <a:fillRect/>
            </a:stretch>
          </p:blipFill>
          <p:spPr>
            <a:xfrm>
              <a:off x="2423160" y="466344"/>
              <a:ext cx="27432" cy="9144"/>
            </a:xfrm>
            <a:prstGeom prst="rect">
              <a:avLst/>
            </a:prstGeom>
          </p:spPr>
        </p:pic>
        <p:pic>
          <p:nvPicPr>
            <p:cNvPr id="27" name="Picture 607">
              <a:extLst>
                <a:ext uri="{FF2B5EF4-FFF2-40B4-BE49-F238E27FC236}">
                  <a16:creationId xmlns:a16="http://schemas.microsoft.com/office/drawing/2014/main" id="{8DBBDE4A-DFDC-D0BF-8AD0-60BEF52C0D34}"/>
                </a:ext>
              </a:extLst>
            </p:cNvPr>
            <p:cNvPicPr/>
            <p:nvPr/>
          </p:nvPicPr>
          <p:blipFill>
            <a:blip r:embed="rId19"/>
            <a:stretch>
              <a:fillRect/>
            </a:stretch>
          </p:blipFill>
          <p:spPr>
            <a:xfrm>
              <a:off x="2468880" y="466344"/>
              <a:ext cx="118872" cy="9144"/>
            </a:xfrm>
            <a:prstGeom prst="rect">
              <a:avLst/>
            </a:prstGeom>
          </p:spPr>
        </p:pic>
        <p:pic>
          <p:nvPicPr>
            <p:cNvPr id="28" name="Picture 609">
              <a:extLst>
                <a:ext uri="{FF2B5EF4-FFF2-40B4-BE49-F238E27FC236}">
                  <a16:creationId xmlns:a16="http://schemas.microsoft.com/office/drawing/2014/main" id="{8AA21670-EF6D-7B6C-B29B-B42B5996B69C}"/>
                </a:ext>
              </a:extLst>
            </p:cNvPr>
            <p:cNvPicPr/>
            <p:nvPr/>
          </p:nvPicPr>
          <p:blipFill>
            <a:blip r:embed="rId20"/>
            <a:stretch>
              <a:fillRect/>
            </a:stretch>
          </p:blipFill>
          <p:spPr>
            <a:xfrm>
              <a:off x="2596896" y="466344"/>
              <a:ext cx="45720" cy="9144"/>
            </a:xfrm>
            <a:prstGeom prst="rect">
              <a:avLst/>
            </a:prstGeom>
          </p:spPr>
        </p:pic>
      </p:grpSp>
      <p:sp>
        <p:nvSpPr>
          <p:cNvPr id="30" name="CasellaDiTesto 29">
            <a:extLst>
              <a:ext uri="{FF2B5EF4-FFF2-40B4-BE49-F238E27FC236}">
                <a16:creationId xmlns:a16="http://schemas.microsoft.com/office/drawing/2014/main" id="{FE786D14-75AE-49C2-1CD6-25EB305D2054}"/>
              </a:ext>
            </a:extLst>
          </p:cNvPr>
          <p:cNvSpPr txBox="1"/>
          <p:nvPr/>
        </p:nvSpPr>
        <p:spPr>
          <a:xfrm>
            <a:off x="466626" y="5618196"/>
            <a:ext cx="8210748" cy="976806"/>
          </a:xfrm>
          <a:prstGeom prst="rect">
            <a:avLst/>
          </a:prstGeom>
          <a:noFill/>
        </p:spPr>
        <p:txBody>
          <a:bodyPr wrap="square">
            <a:spAutoFit/>
          </a:bodyPr>
          <a:lstStyle/>
          <a:p>
            <a:pPr marL="68580" indent="-6350" algn="just">
              <a:lnSpc>
                <a:spcPct val="109000"/>
              </a:lnSpc>
              <a:spcAft>
                <a:spcPts val="550"/>
              </a:spcAft>
            </a:pPr>
            <a:r>
              <a:rPr lang="it-IT" sz="1800" kern="100" dirty="0">
                <a:solidFill>
                  <a:srgbClr val="000000"/>
                </a:solidFill>
                <a:effectLst/>
                <a:latin typeface="Times New Roman" panose="02020603050405020304" pitchFamily="18" charset="0"/>
                <a:ea typeface="Times New Roman" panose="02020603050405020304" pitchFamily="18" charset="0"/>
              </a:rPr>
              <a:t>I CFU previsti sono individuati convenzionalmente sul numero massimo di crediti che gli studenti possono conseguire entro il primo semestre dell’anno 2024-25 secondo lo schema riportato: </a:t>
            </a:r>
          </a:p>
        </p:txBody>
      </p:sp>
      <p:sp>
        <p:nvSpPr>
          <p:cNvPr id="32" name="CasellaDiTesto 31">
            <a:extLst>
              <a:ext uri="{FF2B5EF4-FFF2-40B4-BE49-F238E27FC236}">
                <a16:creationId xmlns:a16="http://schemas.microsoft.com/office/drawing/2014/main" id="{74AB409F-A046-9FED-F4BB-224B0C874968}"/>
              </a:ext>
            </a:extLst>
          </p:cNvPr>
          <p:cNvSpPr txBox="1"/>
          <p:nvPr/>
        </p:nvSpPr>
        <p:spPr>
          <a:xfrm>
            <a:off x="535339" y="3762200"/>
            <a:ext cx="8144759" cy="1754326"/>
          </a:xfrm>
          <a:prstGeom prst="rect">
            <a:avLst/>
          </a:prstGeom>
          <a:noFill/>
        </p:spPr>
        <p:txBody>
          <a:bodyPr wrap="square">
            <a:spAutoFit/>
          </a:bodyPr>
          <a:lstStyle/>
          <a:p>
            <a:r>
              <a:rPr lang="it-IT" sz="1800" dirty="0">
                <a:solidFill>
                  <a:srgbClr val="000000"/>
                </a:solidFill>
                <a:effectLst/>
                <a:latin typeface="Times New Roman" panose="02020603050405020304" pitchFamily="18" charset="0"/>
                <a:ea typeface="Times New Roman" panose="02020603050405020304" pitchFamily="18" charset="0"/>
              </a:rPr>
              <a:t>I CFU effettivi sono quelli registrati alla data del 6/03/2025 e verranno acquisiti d’ufficio mediante procedura informatica il giorno 12/03/2025. Gli studenti sono invitati a verificare la corretta registrazione degli esami sostenuti entro la data indicata. L’Ufficio Erasmus+ e Mobilità Internazionale non è in alcun modo responsabile di mancate e tardive registrazioni di attività/esami che potrebbero essere utili al fine del calcolo del punteggio</a:t>
            </a:r>
            <a:endParaRPr lang="it-IT" dirty="0"/>
          </a:p>
        </p:txBody>
      </p:sp>
    </p:spTree>
    <p:extLst>
      <p:ext uri="{BB962C8B-B14F-4D97-AF65-F5344CB8AC3E}">
        <p14:creationId xmlns:p14="http://schemas.microsoft.com/office/powerpoint/2010/main" val="1338044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pattFill prst="pct5">
          <a:fgClr>
            <a:schemeClr val="tx2">
              <a:lumMod val="40000"/>
              <a:lumOff val="60000"/>
            </a:schemeClr>
          </a:fgClr>
          <a:bgClr>
            <a:schemeClr val="bg1"/>
          </a:bgClr>
        </a:pattFill>
        <a:effectLst/>
      </p:bgPr>
    </p:bg>
    <p:spTree>
      <p:nvGrpSpPr>
        <p:cNvPr id="1" name="">
          <a:extLst>
            <a:ext uri="{FF2B5EF4-FFF2-40B4-BE49-F238E27FC236}">
              <a16:creationId xmlns:a16="http://schemas.microsoft.com/office/drawing/2014/main" id="{F09FEFC4-016A-5563-BB79-1F3313AF89B1}"/>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526F9AA7-AB96-2A65-D88A-4CD731729908}"/>
              </a:ext>
            </a:extLst>
          </p:cNvPr>
          <p:cNvSpPr txBox="1"/>
          <p:nvPr/>
        </p:nvSpPr>
        <p:spPr>
          <a:xfrm>
            <a:off x="0" y="5010008"/>
            <a:ext cx="9144000" cy="738664"/>
          </a:xfrm>
          <a:prstGeom prst="rect">
            <a:avLst/>
          </a:prstGeom>
          <a:noFill/>
        </p:spPr>
        <p:txBody>
          <a:bodyPr wrap="square" rtlCol="0">
            <a:spAutoFit/>
          </a:bodyPr>
          <a:lstStyle/>
          <a:p>
            <a:pPr algn="just"/>
            <a:r>
              <a:rPr lang="it-IT" sz="1400" b="1" dirty="0">
                <a:latin typeface="Book Antiqua" panose="02040602050305030304" pitchFamily="18" charset="0"/>
              </a:rPr>
              <a:t>Ciascun Dipartimento potrà determinare, laddove intenda applicarlo, il fattore «a», e/o ulteriori elementi di valutazione da aggiungere al punteggio oggettivo generato dalle formule indicate, comunicando sul sito web dipartimentale. </a:t>
            </a:r>
          </a:p>
        </p:txBody>
      </p:sp>
      <p:sp>
        <p:nvSpPr>
          <p:cNvPr id="7" name="Rettangolo 6">
            <a:extLst>
              <a:ext uri="{FF2B5EF4-FFF2-40B4-BE49-F238E27FC236}">
                <a16:creationId xmlns:a16="http://schemas.microsoft.com/office/drawing/2014/main" id="{8BE62B2C-DE13-9CFE-D477-1B24F0D745D8}"/>
              </a:ext>
            </a:extLst>
          </p:cNvPr>
          <p:cNvSpPr/>
          <p:nvPr/>
        </p:nvSpPr>
        <p:spPr>
          <a:xfrm>
            <a:off x="1085913" y="249253"/>
            <a:ext cx="6344871" cy="646331"/>
          </a:xfrm>
          <a:prstGeom prst="rect">
            <a:avLst/>
          </a:prstGeom>
          <a:solidFill>
            <a:schemeClr val="tx2">
              <a:lumMod val="40000"/>
              <a:lumOff val="60000"/>
              <a:alpha val="72000"/>
            </a:schemeClr>
          </a:solidFill>
          <a:ln>
            <a:solidFill>
              <a:schemeClr val="tx1"/>
            </a:solidFill>
          </a:ln>
        </p:spPr>
        <p:txBody>
          <a:bodyPr wrap="square" lIns="91440" tIns="45720" rIns="91440" bIns="45720">
            <a:spAutoFit/>
          </a:bodyPr>
          <a:lstStyle/>
          <a:p>
            <a:pPr algn="ctr"/>
            <a:r>
              <a:rPr lang="it-IT" sz="3600" b="0" cap="none" spc="0" dirty="0">
                <a:ln w="0"/>
                <a:solidFill>
                  <a:schemeClr val="tx1"/>
                </a:solidFill>
                <a:effectLst>
                  <a:outerShdw blurRad="38100" dist="19050" dir="2700000" algn="tl" rotWithShape="0">
                    <a:schemeClr val="dk1">
                      <a:alpha val="40000"/>
                    </a:schemeClr>
                  </a:outerShdw>
                </a:effectLst>
                <a:latin typeface="Book Antiqua" panose="02040602050305030304" pitchFamily="18" charset="0"/>
              </a:rPr>
              <a:t>Selezione</a:t>
            </a:r>
          </a:p>
        </p:txBody>
      </p:sp>
      <p:pic>
        <p:nvPicPr>
          <p:cNvPr id="10" name="Picture 2" descr="logo dicmapi">
            <a:extLst>
              <a:ext uri="{FF2B5EF4-FFF2-40B4-BE49-F238E27FC236}">
                <a16:creationId xmlns:a16="http://schemas.microsoft.com/office/drawing/2014/main" id="{8D4DF485-8ECD-E3FA-27A3-F1CD745CA2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0271" y="262714"/>
            <a:ext cx="1503729" cy="61941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Immagine 10">
            <a:extLst>
              <a:ext uri="{FF2B5EF4-FFF2-40B4-BE49-F238E27FC236}">
                <a16:creationId xmlns:a16="http://schemas.microsoft.com/office/drawing/2014/main" id="{203EF84D-2424-E52E-2504-5251DF6087E2}"/>
              </a:ext>
            </a:extLst>
          </p:cNvPr>
          <p:cNvPicPr>
            <a:picLocks noChangeAspect="1"/>
          </p:cNvPicPr>
          <p:nvPr/>
        </p:nvPicPr>
        <p:blipFill>
          <a:blip r:embed="rId4"/>
          <a:stretch>
            <a:fillRect/>
          </a:stretch>
        </p:blipFill>
        <p:spPr>
          <a:xfrm>
            <a:off x="194252" y="244059"/>
            <a:ext cx="682174" cy="638065"/>
          </a:xfrm>
          <a:prstGeom prst="rect">
            <a:avLst/>
          </a:prstGeom>
          <a:ln>
            <a:noFill/>
          </a:ln>
        </p:spPr>
      </p:pic>
      <p:graphicFrame>
        <p:nvGraphicFramePr>
          <p:cNvPr id="8" name="Tabella 7">
            <a:extLst>
              <a:ext uri="{FF2B5EF4-FFF2-40B4-BE49-F238E27FC236}">
                <a16:creationId xmlns:a16="http://schemas.microsoft.com/office/drawing/2014/main" id="{F14FA41D-7586-A767-84DC-C661CB9C6EC3}"/>
              </a:ext>
            </a:extLst>
          </p:cNvPr>
          <p:cNvGraphicFramePr>
            <a:graphicFrameLocks noGrp="1"/>
          </p:cNvGraphicFramePr>
          <p:nvPr>
            <p:extLst>
              <p:ext uri="{D42A27DB-BD31-4B8C-83A1-F6EECF244321}">
                <p14:modId xmlns:p14="http://schemas.microsoft.com/office/powerpoint/2010/main" val="2235012217"/>
              </p:ext>
            </p:extLst>
          </p:nvPr>
        </p:nvGraphicFramePr>
        <p:xfrm>
          <a:off x="744718" y="1640264"/>
          <a:ext cx="7663993" cy="2997722"/>
        </p:xfrm>
        <a:graphic>
          <a:graphicData uri="http://schemas.openxmlformats.org/drawingml/2006/table">
            <a:tbl>
              <a:tblPr firstRow="1" firstCol="1" bandRow="1"/>
              <a:tblGrid>
                <a:gridCol w="957608">
                  <a:extLst>
                    <a:ext uri="{9D8B030D-6E8A-4147-A177-3AD203B41FA5}">
                      <a16:colId xmlns:a16="http://schemas.microsoft.com/office/drawing/2014/main" val="2687019658"/>
                    </a:ext>
                  </a:extLst>
                </a:gridCol>
                <a:gridCol w="957608">
                  <a:extLst>
                    <a:ext uri="{9D8B030D-6E8A-4147-A177-3AD203B41FA5}">
                      <a16:colId xmlns:a16="http://schemas.microsoft.com/office/drawing/2014/main" val="4118077871"/>
                    </a:ext>
                  </a:extLst>
                </a:gridCol>
                <a:gridCol w="959174">
                  <a:extLst>
                    <a:ext uri="{9D8B030D-6E8A-4147-A177-3AD203B41FA5}">
                      <a16:colId xmlns:a16="http://schemas.microsoft.com/office/drawing/2014/main" val="2685338018"/>
                    </a:ext>
                  </a:extLst>
                </a:gridCol>
                <a:gridCol w="957608">
                  <a:extLst>
                    <a:ext uri="{9D8B030D-6E8A-4147-A177-3AD203B41FA5}">
                      <a16:colId xmlns:a16="http://schemas.microsoft.com/office/drawing/2014/main" val="2452152138"/>
                    </a:ext>
                  </a:extLst>
                </a:gridCol>
                <a:gridCol w="957608">
                  <a:extLst>
                    <a:ext uri="{9D8B030D-6E8A-4147-A177-3AD203B41FA5}">
                      <a16:colId xmlns:a16="http://schemas.microsoft.com/office/drawing/2014/main" val="3941326571"/>
                    </a:ext>
                  </a:extLst>
                </a:gridCol>
                <a:gridCol w="957608">
                  <a:extLst>
                    <a:ext uri="{9D8B030D-6E8A-4147-A177-3AD203B41FA5}">
                      <a16:colId xmlns:a16="http://schemas.microsoft.com/office/drawing/2014/main" val="3604849536"/>
                    </a:ext>
                  </a:extLst>
                </a:gridCol>
                <a:gridCol w="347934">
                  <a:extLst>
                    <a:ext uri="{9D8B030D-6E8A-4147-A177-3AD203B41FA5}">
                      <a16:colId xmlns:a16="http://schemas.microsoft.com/office/drawing/2014/main" val="1791092044"/>
                    </a:ext>
                  </a:extLst>
                </a:gridCol>
                <a:gridCol w="609671">
                  <a:extLst>
                    <a:ext uri="{9D8B030D-6E8A-4147-A177-3AD203B41FA5}">
                      <a16:colId xmlns:a16="http://schemas.microsoft.com/office/drawing/2014/main" val="2350106047"/>
                    </a:ext>
                  </a:extLst>
                </a:gridCol>
                <a:gridCol w="959174">
                  <a:extLst>
                    <a:ext uri="{9D8B030D-6E8A-4147-A177-3AD203B41FA5}">
                      <a16:colId xmlns:a16="http://schemas.microsoft.com/office/drawing/2014/main" val="3188219362"/>
                    </a:ext>
                  </a:extLst>
                </a:gridCol>
              </a:tblGrid>
              <a:tr h="448531">
                <a:tc>
                  <a:txBody>
                    <a:bodyPr/>
                    <a:lstStyle/>
                    <a:p>
                      <a:pPr marL="78105" indent="-6350" algn="l">
                        <a:lnSpc>
                          <a:spcPct val="107000"/>
                        </a:lnSpc>
                        <a:spcAft>
                          <a:spcPts val="80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indent="-6350" algn="l">
                        <a:lnSpc>
                          <a:spcPct val="107000"/>
                        </a:lnSpc>
                        <a:spcAft>
                          <a:spcPts val="80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indent="-6350" algn="l">
                        <a:lnSpc>
                          <a:spcPct val="107000"/>
                        </a:lnSpc>
                        <a:spcAft>
                          <a:spcPts val="80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74295" indent="-6350" algn="ctr">
                        <a:lnSpc>
                          <a:spcPct val="107000"/>
                        </a:lnSpc>
                        <a:spcAft>
                          <a:spcPts val="580"/>
                        </a:spcAft>
                      </a:pPr>
                      <a:r>
                        <a:rPr lang="it-IT" sz="1100" kern="100" dirty="0">
                          <a:solidFill>
                            <a:srgbClr val="000000"/>
                          </a:solidFill>
                          <a:effectLst/>
                          <a:latin typeface="Times New Roman" panose="02020603050405020304" pitchFamily="18" charset="0"/>
                          <a:ea typeface="Times New Roman" panose="02020603050405020304" pitchFamily="18" charset="0"/>
                        </a:rPr>
                        <a:t>CFU PREVISTI </a:t>
                      </a:r>
                    </a:p>
                  </a:txBody>
                  <a:tcPr marL="0" marR="73025" marT="3048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it-IT"/>
                    </a:p>
                  </a:txBody>
                  <a:tcPr/>
                </a:tc>
                <a:tc>
                  <a:txBody>
                    <a:bodyPr/>
                    <a:lstStyle/>
                    <a:p>
                      <a:pPr marL="78105" indent="-6350" algn="l">
                        <a:lnSpc>
                          <a:spcPct val="107000"/>
                        </a:lnSpc>
                        <a:spcAft>
                          <a:spcPts val="80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indent="-6350" algn="l">
                        <a:lnSpc>
                          <a:spcPct val="107000"/>
                        </a:lnSpc>
                        <a:spcAft>
                          <a:spcPts val="80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indent="-6350" algn="l">
                        <a:lnSpc>
                          <a:spcPct val="107000"/>
                        </a:lnSpc>
                        <a:spcAft>
                          <a:spcPts val="80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indent="-6350" algn="l">
                        <a:lnSpc>
                          <a:spcPct val="107000"/>
                        </a:lnSpc>
                        <a:spcAft>
                          <a:spcPts val="80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9162655"/>
                  </a:ext>
                </a:extLst>
              </a:tr>
              <a:tr h="448531">
                <a:tc>
                  <a:txBody>
                    <a:bodyPr/>
                    <a:lstStyle/>
                    <a:p>
                      <a:pPr marL="78105" indent="-6350" algn="l">
                        <a:lnSpc>
                          <a:spcPct val="107000"/>
                        </a:lnSpc>
                        <a:spcAft>
                          <a:spcPts val="80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indent="-6350" algn="l">
                        <a:lnSpc>
                          <a:spcPct val="107000"/>
                        </a:lnSpc>
                        <a:spcAft>
                          <a:spcPts val="80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indent="-6350" algn="l">
                        <a:lnSpc>
                          <a:spcPct val="107000"/>
                        </a:lnSpc>
                        <a:spcAft>
                          <a:spcPts val="80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74930"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ANNO DI ISCRIZIONE </a:t>
                      </a:r>
                    </a:p>
                  </a:txBody>
                  <a:tcPr marL="0" marR="73025" marT="3048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it-IT"/>
                    </a:p>
                  </a:txBody>
                  <a:tcPr/>
                </a:tc>
                <a:tc>
                  <a:txBody>
                    <a:bodyPr/>
                    <a:lstStyle/>
                    <a:p>
                      <a:pPr marL="78105" indent="-6350" algn="l">
                        <a:lnSpc>
                          <a:spcPct val="107000"/>
                        </a:lnSpc>
                        <a:spcAft>
                          <a:spcPts val="80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indent="-6350" algn="l">
                        <a:lnSpc>
                          <a:spcPct val="107000"/>
                        </a:lnSpc>
                        <a:spcAft>
                          <a:spcPts val="80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indent="-6350" algn="l">
                        <a:lnSpc>
                          <a:spcPct val="107000"/>
                        </a:lnSpc>
                        <a:spcAft>
                          <a:spcPts val="80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indent="-6350" algn="l">
                        <a:lnSpc>
                          <a:spcPct val="107000"/>
                        </a:lnSpc>
                        <a:spcAft>
                          <a:spcPts val="80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78223371"/>
                  </a:ext>
                </a:extLst>
              </a:tr>
              <a:tr h="751685">
                <a:tc>
                  <a:txBody>
                    <a:bodyPr/>
                    <a:lstStyle/>
                    <a:p>
                      <a:pPr marL="10350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6200" indent="-6350" algn="ctr">
                        <a:lnSpc>
                          <a:spcPct val="107000"/>
                        </a:lnSpc>
                        <a:spcAft>
                          <a:spcPts val="580"/>
                        </a:spcAft>
                      </a:pPr>
                      <a:r>
                        <a:rPr lang="it-IT" sz="1400" kern="100">
                          <a:solidFill>
                            <a:srgbClr val="000000"/>
                          </a:solidFill>
                          <a:effectLst/>
                          <a:latin typeface="Times New Roman" panose="02020603050405020304" pitchFamily="18" charset="0"/>
                          <a:ea typeface="Times New Roman" panose="02020603050405020304" pitchFamily="18" charset="0"/>
                        </a:rPr>
                        <a:t>1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0" marR="73025" marT="30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4930" indent="-6350" algn="ctr">
                        <a:lnSpc>
                          <a:spcPct val="107000"/>
                        </a:lnSpc>
                        <a:spcAft>
                          <a:spcPts val="580"/>
                        </a:spcAft>
                      </a:pPr>
                      <a:r>
                        <a:rPr lang="it-IT" sz="1400" kern="100">
                          <a:solidFill>
                            <a:srgbClr val="000000"/>
                          </a:solidFill>
                          <a:effectLst/>
                          <a:latin typeface="Times New Roman" panose="02020603050405020304" pitchFamily="18" charset="0"/>
                          <a:ea typeface="Times New Roman" panose="02020603050405020304" pitchFamily="18" charset="0"/>
                        </a:rPr>
                        <a:t>2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0" marR="73025" marT="30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3025" indent="-6350" algn="ctr">
                        <a:lnSpc>
                          <a:spcPct val="107000"/>
                        </a:lnSpc>
                        <a:spcAft>
                          <a:spcPts val="580"/>
                        </a:spcAft>
                      </a:pPr>
                      <a:r>
                        <a:rPr lang="it-IT" sz="1400" kern="100">
                          <a:solidFill>
                            <a:srgbClr val="000000"/>
                          </a:solidFill>
                          <a:effectLst/>
                          <a:latin typeface="Times New Roman" panose="02020603050405020304" pitchFamily="18" charset="0"/>
                          <a:ea typeface="Times New Roman" panose="02020603050405020304" pitchFamily="18" charset="0"/>
                        </a:rPr>
                        <a:t>3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0" marR="73025" marT="30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3025" indent="-6350" algn="ctr">
                        <a:lnSpc>
                          <a:spcPct val="107000"/>
                        </a:lnSpc>
                        <a:spcAft>
                          <a:spcPts val="580"/>
                        </a:spcAft>
                      </a:pPr>
                      <a:r>
                        <a:rPr lang="it-IT" sz="1400" kern="100">
                          <a:solidFill>
                            <a:srgbClr val="000000"/>
                          </a:solidFill>
                          <a:effectLst/>
                          <a:latin typeface="Times New Roman" panose="02020603050405020304" pitchFamily="18" charset="0"/>
                          <a:ea typeface="Times New Roman" panose="02020603050405020304" pitchFamily="18" charset="0"/>
                        </a:rPr>
                        <a:t>4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0" marR="73025" marT="30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1755" indent="-6350" algn="ctr">
                        <a:lnSpc>
                          <a:spcPct val="107000"/>
                        </a:lnSpc>
                        <a:spcAft>
                          <a:spcPts val="580"/>
                        </a:spcAft>
                      </a:pPr>
                      <a:r>
                        <a:rPr lang="it-IT" sz="1400" kern="100">
                          <a:solidFill>
                            <a:srgbClr val="000000"/>
                          </a:solidFill>
                          <a:effectLst/>
                          <a:latin typeface="Times New Roman" panose="02020603050405020304" pitchFamily="18" charset="0"/>
                          <a:ea typeface="Times New Roman" panose="02020603050405020304" pitchFamily="18" charset="0"/>
                        </a:rPr>
                        <a:t>5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0" marR="73025" marT="30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indent="-6350" algn="l">
                        <a:lnSpc>
                          <a:spcPct val="107000"/>
                        </a:lnSpc>
                        <a:spcAft>
                          <a:spcPts val="80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1595" indent="-6350" algn="l">
                        <a:lnSpc>
                          <a:spcPct val="107000"/>
                        </a:lnSpc>
                        <a:spcAft>
                          <a:spcPts val="580"/>
                        </a:spcAft>
                      </a:pPr>
                      <a:r>
                        <a:rPr lang="it-IT" sz="1400" kern="100">
                          <a:solidFill>
                            <a:srgbClr val="000000"/>
                          </a:solidFill>
                          <a:effectLst/>
                          <a:latin typeface="Times New Roman" panose="02020603050405020304" pitchFamily="18" charset="0"/>
                          <a:ea typeface="Times New Roman" panose="02020603050405020304" pitchFamily="18" charset="0"/>
                        </a:rPr>
                        <a:t>6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0" marR="73025" marT="3048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2550"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Fuori corso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8195909"/>
                  </a:ext>
                </a:extLst>
              </a:tr>
              <a:tr h="448531">
                <a:tc>
                  <a:txBody>
                    <a:bodyPr/>
                    <a:lstStyle/>
                    <a:p>
                      <a:pPr marL="68580" indent="-6350" algn="l">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LT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6200"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30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4930"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90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3660"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150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175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175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8580" indent="-6350" algn="l">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indent="-6350" algn="l">
                        <a:lnSpc>
                          <a:spcPct val="107000"/>
                        </a:lnSpc>
                        <a:spcAft>
                          <a:spcPts val="80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4930"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180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3580461"/>
                  </a:ext>
                </a:extLst>
              </a:tr>
              <a:tr h="448531">
                <a:tc>
                  <a:txBody>
                    <a:bodyPr/>
                    <a:lstStyle/>
                    <a:p>
                      <a:pPr marL="68580" indent="-6350" algn="l">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LMCU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6200"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30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556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90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429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150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429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210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429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270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indent="-6350" algn="l">
                        <a:lnSpc>
                          <a:spcPct val="107000"/>
                        </a:lnSpc>
                        <a:spcAft>
                          <a:spcPts val="80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indent="-6350" algn="l">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330 </a:t>
                      </a:r>
                    </a:p>
                  </a:txBody>
                  <a:tcPr marL="0" marR="73025" marT="3048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07950" indent="-6350" algn="l">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300 o 360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88478392"/>
                  </a:ext>
                </a:extLst>
              </a:tr>
              <a:tr h="451913">
                <a:tc>
                  <a:txBody>
                    <a:bodyPr/>
                    <a:lstStyle/>
                    <a:p>
                      <a:pPr marL="68580" indent="-6350" algn="l">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LM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6200"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30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4930"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90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175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175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175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8580" indent="-6350" algn="l">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indent="-6350" algn="l">
                        <a:lnSpc>
                          <a:spcPct val="107000"/>
                        </a:lnSpc>
                        <a:spcAft>
                          <a:spcPts val="800"/>
                        </a:spcAft>
                      </a:pP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0" marR="73025" marT="3048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4930" indent="-6350" algn="ctr">
                        <a:lnSpc>
                          <a:spcPct val="107000"/>
                        </a:lnSpc>
                        <a:spcAft>
                          <a:spcPts val="580"/>
                        </a:spcAft>
                      </a:pPr>
                      <a:r>
                        <a:rPr lang="it-IT" sz="1100" kern="100" dirty="0">
                          <a:solidFill>
                            <a:srgbClr val="000000"/>
                          </a:solidFill>
                          <a:effectLst/>
                          <a:latin typeface="Times New Roman" panose="02020603050405020304" pitchFamily="18" charset="0"/>
                          <a:ea typeface="Times New Roman" panose="02020603050405020304" pitchFamily="18" charset="0"/>
                        </a:rPr>
                        <a:t>120 </a:t>
                      </a:r>
                    </a:p>
                  </a:txBody>
                  <a:tcPr marL="0" marR="7302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844299"/>
                  </a:ext>
                </a:extLst>
              </a:tr>
            </a:tbl>
          </a:graphicData>
        </a:graphic>
      </p:graphicFrame>
    </p:spTree>
    <p:extLst>
      <p:ext uri="{BB962C8B-B14F-4D97-AF65-F5344CB8AC3E}">
        <p14:creationId xmlns:p14="http://schemas.microsoft.com/office/powerpoint/2010/main" val="1119853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pattFill prst="pct5">
          <a:fgClr>
            <a:schemeClr val="tx2">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3C05981-18EF-2749-ABEE-2AB57375D269}"/>
              </a:ext>
            </a:extLst>
          </p:cNvPr>
          <p:cNvSpPr>
            <a:spLocks noGrp="1"/>
          </p:cNvSpPr>
          <p:nvPr>
            <p:ph idx="1"/>
          </p:nvPr>
        </p:nvSpPr>
        <p:spPr>
          <a:xfrm>
            <a:off x="137159" y="1910019"/>
            <a:ext cx="8821784" cy="4871781"/>
          </a:xfrm>
          <a:pattFill prst="pct5">
            <a:fgClr>
              <a:schemeClr val="tx2">
                <a:lumMod val="40000"/>
                <a:lumOff val="60000"/>
              </a:schemeClr>
            </a:fgClr>
            <a:bgClr>
              <a:schemeClr val="bg1"/>
            </a:bgClr>
          </a:pattFill>
        </p:spPr>
        <p:txBody>
          <a:bodyPr>
            <a:normAutofit fontScale="47500" lnSpcReduction="20000"/>
          </a:bodyPr>
          <a:lstStyle/>
          <a:p>
            <a:pPr marL="0" indent="0" algn="ctr">
              <a:buNone/>
            </a:pPr>
            <a:r>
              <a:rPr lang="it-IT" sz="4900" b="1" dirty="0">
                <a:solidFill>
                  <a:srgbClr val="FF0000"/>
                </a:solidFill>
                <a:latin typeface="Book Antiqua" panose="02040602050305030304" pitchFamily="18" charset="0"/>
              </a:rPr>
              <a:t>Presentazione della domanda entro e non oltre le ore </a:t>
            </a:r>
            <a:r>
              <a:rPr lang="it-IT" sz="4900" b="1" i="1" u="sng" dirty="0">
                <a:solidFill>
                  <a:srgbClr val="FF0000"/>
                </a:solidFill>
                <a:latin typeface="Book Antiqua" panose="02040602050305030304" pitchFamily="18" charset="0"/>
              </a:rPr>
              <a:t>12,00 del 6/03/2025.</a:t>
            </a:r>
          </a:p>
          <a:p>
            <a:pPr marL="0" indent="0">
              <a:lnSpc>
                <a:spcPct val="120000"/>
              </a:lnSpc>
              <a:buNone/>
            </a:pPr>
            <a:endParaRPr lang="it-IT" sz="4900" b="1" dirty="0">
              <a:latin typeface="Book Antiqua" panose="02040602050305030304" pitchFamily="18" charset="0"/>
            </a:endParaRPr>
          </a:p>
          <a:p>
            <a:pPr marL="0" indent="0">
              <a:lnSpc>
                <a:spcPct val="120000"/>
              </a:lnSpc>
              <a:buNone/>
            </a:pPr>
            <a:r>
              <a:rPr lang="it-IT" sz="4000" b="1" dirty="0">
                <a:latin typeface="Book Antiqua" panose="02040602050305030304" pitchFamily="18" charset="0"/>
              </a:rPr>
              <a:t>I CFU effettivi sono quelli registrati alla data del 6/03/2025 e verranno acquisiti d’ufficio mediante procedura informatica il giorno 12/03/2025. Gli studenti sono invitati a verificare la corretta registrazione degli esami sostenuti entro la data indicata. L’Ufficio Erasmus+ e Mobilità Internazionale non è in alcun modo responsabile di mancate e tardive registrazioni di attività/esami che potrebbero essere utili al fine</a:t>
            </a:r>
          </a:p>
          <a:p>
            <a:pPr marL="0" indent="0">
              <a:lnSpc>
                <a:spcPct val="120000"/>
              </a:lnSpc>
              <a:buNone/>
            </a:pPr>
            <a:r>
              <a:rPr lang="it-IT" sz="4000" b="1" dirty="0">
                <a:latin typeface="Book Antiqua" panose="02040602050305030304" pitchFamily="18" charset="0"/>
              </a:rPr>
              <a:t>del calcolo del punteggio.</a:t>
            </a:r>
          </a:p>
          <a:p>
            <a:pPr marL="0" indent="0">
              <a:lnSpc>
                <a:spcPct val="120000"/>
              </a:lnSpc>
              <a:buNone/>
            </a:pPr>
            <a:endParaRPr lang="it-IT" sz="4000" b="1" dirty="0">
              <a:latin typeface="Book Antiqua" panose="02040602050305030304" pitchFamily="18" charset="0"/>
            </a:endParaRPr>
          </a:p>
          <a:p>
            <a:pPr marL="0" indent="0" algn="just">
              <a:lnSpc>
                <a:spcPct val="120000"/>
              </a:lnSpc>
              <a:buNone/>
            </a:pPr>
            <a:r>
              <a:rPr lang="it-IT" sz="4900" dirty="0">
                <a:ln>
                  <a:solidFill>
                    <a:schemeClr val="tx1"/>
                  </a:solidFill>
                </a:ln>
                <a:effectLst>
                  <a:glow rad="520700">
                    <a:schemeClr val="bg1"/>
                  </a:glow>
                </a:effectLst>
                <a:latin typeface="Book Antiqua" panose="02040602050305030304" pitchFamily="18" charset="0"/>
                <a:cs typeface="Times New Roman" panose="02020603050405020304" pitchFamily="18" charset="0"/>
              </a:rPr>
              <a:t>Le sedi per le quali non c’è stata assegnazione e/o accettazione in prima battuta verranno assegnate agli studenti eventualmente idonei in graduatoria per il solo secondo semestre. </a:t>
            </a:r>
            <a:endParaRPr lang="it-IT" sz="4900" dirty="0">
              <a:latin typeface="Book Antiqua" panose="02040602050305030304" pitchFamily="18" charset="0"/>
            </a:endParaRPr>
          </a:p>
          <a:p>
            <a:pPr algn="just"/>
            <a:endParaRPr lang="it-IT" sz="2900" b="1" dirty="0">
              <a:solidFill>
                <a:srgbClr val="FF0000"/>
              </a:solidFill>
              <a:latin typeface="Book Antiqua" panose="02040602050305030304" pitchFamily="18" charset="0"/>
            </a:endParaRPr>
          </a:p>
          <a:p>
            <a:endParaRPr lang="it-IT" sz="2900" b="1" dirty="0">
              <a:solidFill>
                <a:srgbClr val="FF0000"/>
              </a:solidFill>
              <a:latin typeface="Book Antiqua" panose="02040602050305030304" pitchFamily="18" charset="0"/>
            </a:endParaRPr>
          </a:p>
          <a:p>
            <a:pPr algn="just"/>
            <a:endParaRPr lang="it-IT" sz="2200" dirty="0">
              <a:latin typeface="Book Antiqua" panose="02040602050305030304" pitchFamily="18" charset="0"/>
            </a:endParaRPr>
          </a:p>
        </p:txBody>
      </p:sp>
      <p:sp>
        <p:nvSpPr>
          <p:cNvPr id="4" name="Frame 3">
            <a:extLst>
              <a:ext uri="{FF2B5EF4-FFF2-40B4-BE49-F238E27FC236}">
                <a16:creationId xmlns:a16="http://schemas.microsoft.com/office/drawing/2014/main" id="{016AB0AD-3D53-354B-9C2A-A9F2BA18627A}"/>
              </a:ext>
            </a:extLst>
          </p:cNvPr>
          <p:cNvSpPr/>
          <p:nvPr/>
        </p:nvSpPr>
        <p:spPr>
          <a:xfrm>
            <a:off x="0" y="0"/>
            <a:ext cx="9144000" cy="6949440"/>
          </a:xfrm>
          <a:prstGeom prst="frame">
            <a:avLst>
              <a:gd name="adj1" fmla="val 1358"/>
            </a:avLst>
          </a:prstGeom>
          <a:solidFill>
            <a:schemeClr val="tx2">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
        <p:nvSpPr>
          <p:cNvPr id="2" name="Rectangle 6">
            <a:extLst>
              <a:ext uri="{FF2B5EF4-FFF2-40B4-BE49-F238E27FC236}">
                <a16:creationId xmlns:a16="http://schemas.microsoft.com/office/drawing/2014/main" id="{7762D924-6F67-72EF-7C8D-0E8FE2423DCB}"/>
              </a:ext>
            </a:extLst>
          </p:cNvPr>
          <p:cNvSpPr/>
          <p:nvPr/>
        </p:nvSpPr>
        <p:spPr>
          <a:xfrm>
            <a:off x="1272446" y="374380"/>
            <a:ext cx="5442857" cy="802764"/>
          </a:xfrm>
          <a:prstGeom prst="rect">
            <a:avLst/>
          </a:prstGeom>
          <a:solidFill>
            <a:schemeClr val="tx2">
              <a:lumMod val="40000"/>
              <a:lumOff val="60000"/>
            </a:schemeClr>
          </a:solidFill>
        </p:spPr>
        <p:style>
          <a:lnRef idx="1">
            <a:schemeClr val="accent4"/>
          </a:lnRef>
          <a:fillRef idx="3">
            <a:schemeClr val="accent4"/>
          </a:fillRef>
          <a:effectRef idx="2">
            <a:schemeClr val="accent4"/>
          </a:effectRef>
          <a:fontRef idx="minor">
            <a:schemeClr val="lt1"/>
          </a:fontRef>
        </p:style>
        <p:txBody>
          <a:bodyPr rtlCol="0" anchor="ctr"/>
          <a:lstStyle/>
          <a:p>
            <a:r>
              <a:rPr lang="it-IT" sz="4000" b="1" dirty="0">
                <a:solidFill>
                  <a:schemeClr val="tx1"/>
                </a:solidFill>
                <a:latin typeface="Book Antiqua" panose="02040602050305030304" pitchFamily="18" charset="0"/>
              </a:rPr>
              <a:t>            </a:t>
            </a:r>
            <a:r>
              <a:rPr lang="it-IT" sz="4000" dirty="0">
                <a:solidFill>
                  <a:schemeClr val="tx1"/>
                </a:solidFill>
                <a:latin typeface="Book Antiqua" panose="02040602050305030304" pitchFamily="18" charset="0"/>
              </a:rPr>
              <a:t>Scadenze</a:t>
            </a:r>
            <a:endParaRPr lang="en-US" sz="4000" dirty="0">
              <a:solidFill>
                <a:schemeClr val="tx1"/>
              </a:solidFill>
              <a:latin typeface="Book Antiqua" panose="02040602050305030304" pitchFamily="18" charset="0"/>
            </a:endParaRPr>
          </a:p>
        </p:txBody>
      </p:sp>
      <p:pic>
        <p:nvPicPr>
          <p:cNvPr id="5" name="Picture 2" descr="logo dicmapi">
            <a:extLst>
              <a:ext uri="{FF2B5EF4-FFF2-40B4-BE49-F238E27FC236}">
                <a16:creationId xmlns:a16="http://schemas.microsoft.com/office/drawing/2014/main" id="{9DF9F284-0CBC-07FA-BE18-0B85BA6E9F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2821" y="444269"/>
            <a:ext cx="1951162" cy="80276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132A8ACD-B4E8-4EF3-8BFD-3C202F6FF81D}"/>
              </a:ext>
            </a:extLst>
          </p:cNvPr>
          <p:cNvPicPr>
            <a:picLocks noChangeAspect="1"/>
          </p:cNvPicPr>
          <p:nvPr/>
        </p:nvPicPr>
        <p:blipFill>
          <a:blip r:embed="rId4"/>
          <a:stretch>
            <a:fillRect/>
          </a:stretch>
        </p:blipFill>
        <p:spPr>
          <a:xfrm>
            <a:off x="256670" y="374380"/>
            <a:ext cx="858259" cy="802764"/>
          </a:xfrm>
          <a:prstGeom prst="rect">
            <a:avLst/>
          </a:prstGeom>
        </p:spPr>
      </p:pic>
    </p:spTree>
    <p:extLst>
      <p:ext uri="{BB962C8B-B14F-4D97-AF65-F5344CB8AC3E}">
        <p14:creationId xmlns:p14="http://schemas.microsoft.com/office/powerpoint/2010/main" val="3607011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chemeClr val="tx2">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54F202-5D43-B0B2-E521-11B8BF384532}"/>
              </a:ext>
            </a:extLst>
          </p:cNvPr>
          <p:cNvSpPr>
            <a:spLocks noGrp="1"/>
          </p:cNvSpPr>
          <p:nvPr>
            <p:ph type="title"/>
          </p:nvPr>
        </p:nvSpPr>
        <p:spPr>
          <a:xfrm>
            <a:off x="1338943" y="274638"/>
            <a:ext cx="5965372" cy="1016952"/>
          </a:xfrm>
          <a:solidFill>
            <a:schemeClr val="tx2">
              <a:lumMod val="40000"/>
              <a:lumOff val="60000"/>
            </a:schemeClr>
          </a:solidFill>
          <a:ln>
            <a:solidFill>
              <a:schemeClr val="tx1"/>
            </a:solidFill>
          </a:ln>
        </p:spPr>
        <p:txBody>
          <a:bodyPr>
            <a:normAutofit fontScale="90000"/>
          </a:bodyPr>
          <a:lstStyle/>
          <a:p>
            <a:r>
              <a:rPr lang="it-IT" sz="3400" dirty="0"/>
              <a:t> </a:t>
            </a:r>
            <a:r>
              <a:rPr lang="it-IT" sz="3400" dirty="0">
                <a:latin typeface="Book Antiqua" panose="02040602050305030304" pitchFamily="18" charset="0"/>
              </a:rPr>
              <a:t>Pubblicazione della</a:t>
            </a:r>
            <a:br>
              <a:rPr lang="it-IT" sz="3400" dirty="0">
                <a:latin typeface="Book Antiqua" panose="02040602050305030304" pitchFamily="18" charset="0"/>
              </a:rPr>
            </a:br>
            <a:r>
              <a:rPr lang="it-IT" sz="3400" dirty="0">
                <a:latin typeface="Book Antiqua" panose="02040602050305030304" pitchFamily="18" charset="0"/>
              </a:rPr>
              <a:t>graduatoria</a:t>
            </a:r>
          </a:p>
        </p:txBody>
      </p:sp>
      <p:sp>
        <p:nvSpPr>
          <p:cNvPr id="3" name="Segnaposto contenuto 2">
            <a:extLst>
              <a:ext uri="{FF2B5EF4-FFF2-40B4-BE49-F238E27FC236}">
                <a16:creationId xmlns:a16="http://schemas.microsoft.com/office/drawing/2014/main" id="{F648EA44-6681-B572-CFA4-5828824C09E3}"/>
              </a:ext>
            </a:extLst>
          </p:cNvPr>
          <p:cNvSpPr>
            <a:spLocks noGrp="1"/>
          </p:cNvSpPr>
          <p:nvPr>
            <p:ph idx="1"/>
          </p:nvPr>
        </p:nvSpPr>
        <p:spPr>
          <a:xfrm>
            <a:off x="457200" y="1657668"/>
            <a:ext cx="8229600" cy="3577590"/>
          </a:xfrm>
          <a:ln w="57150">
            <a:noFill/>
          </a:ln>
        </p:spPr>
        <p:txBody>
          <a:bodyPr>
            <a:normAutofit fontScale="55000" lnSpcReduction="20000"/>
          </a:bodyPr>
          <a:lstStyle/>
          <a:p>
            <a:pPr marL="0" indent="0" algn="ctr">
              <a:buNone/>
            </a:pPr>
            <a:endParaRPr lang="it-IT" dirty="0"/>
          </a:p>
          <a:p>
            <a:pPr marL="0" indent="0" algn="just">
              <a:buNone/>
            </a:pPr>
            <a:r>
              <a:rPr lang="it-IT" dirty="0"/>
              <a:t>La graduatoria sarà pubblicata sul sito web del Dipartimento di Ingegneria Chimica, dei Materiali e della Produzione Industriale  a decorrere dal </a:t>
            </a:r>
            <a:r>
              <a:rPr lang="it-IT" u="sng" dirty="0"/>
              <a:t>27-03-2025</a:t>
            </a:r>
            <a:r>
              <a:rPr lang="it-IT" dirty="0"/>
              <a:t>.</a:t>
            </a:r>
          </a:p>
          <a:p>
            <a:pPr marL="0" indent="0" algn="just">
              <a:buNone/>
            </a:pPr>
            <a:endParaRPr lang="it-IT" dirty="0"/>
          </a:p>
          <a:p>
            <a:pPr marL="0" indent="0" algn="just">
              <a:buNone/>
            </a:pPr>
            <a:endParaRPr lang="it-IT" dirty="0"/>
          </a:p>
          <a:p>
            <a:pPr marL="0" indent="0" algn="just">
              <a:buNone/>
            </a:pPr>
            <a:endParaRPr lang="it-IT" dirty="0"/>
          </a:p>
          <a:p>
            <a:pPr marL="0" indent="0" algn="just">
              <a:buNone/>
            </a:pPr>
            <a:r>
              <a:rPr lang="it-IT" sz="3200" dirty="0">
                <a:latin typeface="Book Antiqua" panose="02040602050305030304" pitchFamily="18" charset="0"/>
              </a:rPr>
              <a:t>Eventuali scorrimenti di graduatoria e/o relative assegnazioni delle borse residue avverranno esclusivamente per il secondo semestre entro il </a:t>
            </a:r>
            <a:r>
              <a:rPr lang="it-IT" sz="3200" b="1" dirty="0">
                <a:latin typeface="Book Antiqua" panose="02040602050305030304" pitchFamily="18" charset="0"/>
              </a:rPr>
              <a:t>26-09-2025</a:t>
            </a:r>
            <a:r>
              <a:rPr lang="it-IT" sz="3200" dirty="0">
                <a:latin typeface="Book Antiqua" panose="02040602050305030304" pitchFamily="18" charset="0"/>
              </a:rPr>
              <a:t>.</a:t>
            </a:r>
          </a:p>
          <a:p>
            <a:pPr marL="0" indent="0" algn="just">
              <a:buNone/>
            </a:pPr>
            <a:endParaRPr lang="it-IT" dirty="0">
              <a:latin typeface="Book Antiqua" panose="02040602050305030304" pitchFamily="18" charset="0"/>
            </a:endParaRPr>
          </a:p>
          <a:p>
            <a:pPr marL="0" indent="0" algn="just">
              <a:buNone/>
            </a:pPr>
            <a:endParaRPr lang="it-IT" sz="3200" dirty="0">
              <a:latin typeface="Book Antiqua" panose="02040602050305030304" pitchFamily="18" charset="0"/>
            </a:endParaRPr>
          </a:p>
          <a:p>
            <a:pPr marL="0" indent="0" algn="ctr">
              <a:buNone/>
            </a:pPr>
            <a:r>
              <a:rPr lang="it-IT" b="1" dirty="0"/>
              <a:t>Le borse saranno assegnate dalla Commissione Erasmus in una riunione TEAMS alla quale dovranno partecipare tutti gli studenti che si sono candidati pena esclusione.</a:t>
            </a:r>
          </a:p>
          <a:p>
            <a:pPr marL="0" indent="0" algn="ctr">
              <a:buNone/>
            </a:pPr>
            <a:r>
              <a:rPr lang="it-IT" b="1" dirty="0"/>
              <a:t>Sarà data la dovuta pubblicità della data in cui verranno assegnate le borse.</a:t>
            </a:r>
          </a:p>
          <a:p>
            <a:pPr marL="0" indent="0" algn="ctr">
              <a:buNone/>
            </a:pPr>
            <a:endParaRPr lang="it-IT" dirty="0"/>
          </a:p>
          <a:p>
            <a:endParaRPr lang="it-IT" dirty="0"/>
          </a:p>
        </p:txBody>
      </p:sp>
      <p:sp>
        <p:nvSpPr>
          <p:cNvPr id="4" name="Frame 3">
            <a:extLst>
              <a:ext uri="{FF2B5EF4-FFF2-40B4-BE49-F238E27FC236}">
                <a16:creationId xmlns:a16="http://schemas.microsoft.com/office/drawing/2014/main" id="{BA258206-47AB-B6A3-A5DD-26DFFAF2E88F}"/>
              </a:ext>
            </a:extLst>
          </p:cNvPr>
          <p:cNvSpPr/>
          <p:nvPr/>
        </p:nvSpPr>
        <p:spPr>
          <a:xfrm>
            <a:off x="0" y="-91440"/>
            <a:ext cx="9144000" cy="6949440"/>
          </a:xfrm>
          <a:prstGeom prst="frame">
            <a:avLst>
              <a:gd name="adj1" fmla="val 1358"/>
            </a:avLst>
          </a:prstGeom>
          <a:solidFill>
            <a:schemeClr val="tx2">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pic>
        <p:nvPicPr>
          <p:cNvPr id="5" name="Immagine 4">
            <a:extLst>
              <a:ext uri="{FF2B5EF4-FFF2-40B4-BE49-F238E27FC236}">
                <a16:creationId xmlns:a16="http://schemas.microsoft.com/office/drawing/2014/main" id="{D03A68FC-3226-0D49-4648-7DE8652888AD}"/>
              </a:ext>
            </a:extLst>
          </p:cNvPr>
          <p:cNvPicPr>
            <a:picLocks noChangeAspect="1"/>
          </p:cNvPicPr>
          <p:nvPr/>
        </p:nvPicPr>
        <p:blipFill>
          <a:blip r:embed="rId3"/>
          <a:stretch>
            <a:fillRect/>
          </a:stretch>
        </p:blipFill>
        <p:spPr>
          <a:xfrm>
            <a:off x="282001" y="397288"/>
            <a:ext cx="939031" cy="894302"/>
          </a:xfrm>
          <a:prstGeom prst="rect">
            <a:avLst/>
          </a:prstGeom>
        </p:spPr>
      </p:pic>
      <p:pic>
        <p:nvPicPr>
          <p:cNvPr id="6" name="Picture 2" descr="logo dicmapi">
            <a:extLst>
              <a:ext uri="{FF2B5EF4-FFF2-40B4-BE49-F238E27FC236}">
                <a16:creationId xmlns:a16="http://schemas.microsoft.com/office/drawing/2014/main" id="{0FBE1FBE-8BD3-215E-01BE-06EC4BB5C0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2226" y="274638"/>
            <a:ext cx="1516034" cy="78127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539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pattFill prst="pct5">
          <a:fgClr>
            <a:schemeClr val="tx2">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54F202-5D43-B0B2-E521-11B8BF384532}"/>
              </a:ext>
            </a:extLst>
          </p:cNvPr>
          <p:cNvSpPr>
            <a:spLocks noGrp="1"/>
          </p:cNvSpPr>
          <p:nvPr>
            <p:ph type="title"/>
          </p:nvPr>
        </p:nvSpPr>
        <p:spPr>
          <a:xfrm>
            <a:off x="1338943" y="274638"/>
            <a:ext cx="5965372" cy="1016952"/>
          </a:xfrm>
          <a:solidFill>
            <a:schemeClr val="tx2">
              <a:lumMod val="40000"/>
              <a:lumOff val="60000"/>
            </a:schemeClr>
          </a:solidFill>
          <a:ln>
            <a:solidFill>
              <a:schemeClr val="tx1"/>
            </a:solidFill>
          </a:ln>
        </p:spPr>
        <p:txBody>
          <a:bodyPr>
            <a:normAutofit/>
          </a:bodyPr>
          <a:lstStyle/>
          <a:p>
            <a:r>
              <a:rPr lang="it-IT" sz="3400" dirty="0"/>
              <a:t> </a:t>
            </a:r>
            <a:r>
              <a:rPr lang="it-IT" sz="2200" dirty="0">
                <a:latin typeface="Book Antiqua" panose="02040602050305030304" pitchFamily="18" charset="0"/>
              </a:rPr>
              <a:t>DURATA DELLA MOBILITA</a:t>
            </a:r>
            <a:r>
              <a:rPr lang="it-IT" sz="3400" dirty="0">
                <a:latin typeface="Book Antiqua" panose="02040602050305030304" pitchFamily="18" charset="0"/>
              </a:rPr>
              <a:t>’</a:t>
            </a:r>
          </a:p>
        </p:txBody>
      </p:sp>
      <p:sp>
        <p:nvSpPr>
          <p:cNvPr id="3" name="Segnaposto contenuto 2">
            <a:extLst>
              <a:ext uri="{FF2B5EF4-FFF2-40B4-BE49-F238E27FC236}">
                <a16:creationId xmlns:a16="http://schemas.microsoft.com/office/drawing/2014/main" id="{F648EA44-6681-B572-CFA4-5828824C09E3}"/>
              </a:ext>
            </a:extLst>
          </p:cNvPr>
          <p:cNvSpPr>
            <a:spLocks noGrp="1"/>
          </p:cNvSpPr>
          <p:nvPr>
            <p:ph idx="1"/>
          </p:nvPr>
        </p:nvSpPr>
        <p:spPr>
          <a:xfrm>
            <a:off x="457200" y="1657668"/>
            <a:ext cx="8229600" cy="3577590"/>
          </a:xfrm>
          <a:ln w="57150">
            <a:noFill/>
          </a:ln>
        </p:spPr>
        <p:txBody>
          <a:bodyPr>
            <a:normAutofit fontScale="70000" lnSpcReduction="20000"/>
          </a:bodyPr>
          <a:lstStyle/>
          <a:p>
            <a:pPr marL="0" indent="0" algn="ctr">
              <a:buNone/>
            </a:pPr>
            <a:endParaRPr lang="it-IT" dirty="0"/>
          </a:p>
          <a:p>
            <a:pPr marL="0" indent="0" algn="just">
              <a:buNone/>
            </a:pPr>
            <a:r>
              <a:rPr lang="it-IT" dirty="0"/>
              <a:t>La mobilità è prevista per un periodo minimo di 60 giorni fino ad un massimo di 360 giorni e deve essere compresa tra il 1° giugno 2025 ed il 30 settembre 2026.</a:t>
            </a:r>
          </a:p>
          <a:p>
            <a:pPr marL="0" indent="0" algn="just">
              <a:buNone/>
            </a:pPr>
            <a:endParaRPr lang="it-IT" dirty="0"/>
          </a:p>
          <a:p>
            <a:pPr marL="0" indent="0" algn="just">
              <a:buNone/>
            </a:pPr>
            <a:r>
              <a:rPr lang="it-IT" dirty="0"/>
              <a:t>Nb: se non si trascorrono almeno 60 giorni in Erasmus non viene riconosciuto dall’Ateneo alcun contributo, pertanto dovrà essere restituito l’importo percepito.</a:t>
            </a:r>
          </a:p>
          <a:p>
            <a:pPr marL="0" indent="0" algn="just">
              <a:buNone/>
            </a:pPr>
            <a:r>
              <a:rPr lang="it-IT" dirty="0"/>
              <a:t>Soprattutto le attività svolte in Erasmus dovranno essere opportunamente  documentate tramite presentazione del </a:t>
            </a:r>
            <a:r>
              <a:rPr lang="it-IT" dirty="0" err="1"/>
              <a:t>Transcript</a:t>
            </a:r>
            <a:r>
              <a:rPr lang="it-IT" dirty="0"/>
              <a:t> of Records. </a:t>
            </a:r>
          </a:p>
          <a:p>
            <a:pPr marL="0" indent="0" algn="just">
              <a:buNone/>
            </a:pPr>
            <a:endParaRPr lang="it-IT" dirty="0"/>
          </a:p>
          <a:p>
            <a:pPr marL="0" indent="0" algn="ctr">
              <a:buNone/>
            </a:pPr>
            <a:endParaRPr lang="it-IT" dirty="0"/>
          </a:p>
          <a:p>
            <a:endParaRPr lang="it-IT" dirty="0"/>
          </a:p>
        </p:txBody>
      </p:sp>
      <p:sp>
        <p:nvSpPr>
          <p:cNvPr id="4" name="Frame 3">
            <a:extLst>
              <a:ext uri="{FF2B5EF4-FFF2-40B4-BE49-F238E27FC236}">
                <a16:creationId xmlns:a16="http://schemas.microsoft.com/office/drawing/2014/main" id="{BA258206-47AB-B6A3-A5DD-26DFFAF2E88F}"/>
              </a:ext>
            </a:extLst>
          </p:cNvPr>
          <p:cNvSpPr/>
          <p:nvPr/>
        </p:nvSpPr>
        <p:spPr>
          <a:xfrm>
            <a:off x="0" y="-91440"/>
            <a:ext cx="9144000" cy="6949440"/>
          </a:xfrm>
          <a:prstGeom prst="frame">
            <a:avLst>
              <a:gd name="adj1" fmla="val 1358"/>
            </a:avLst>
          </a:prstGeom>
          <a:solidFill>
            <a:schemeClr val="tx2">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pic>
        <p:nvPicPr>
          <p:cNvPr id="5" name="Immagine 4">
            <a:extLst>
              <a:ext uri="{FF2B5EF4-FFF2-40B4-BE49-F238E27FC236}">
                <a16:creationId xmlns:a16="http://schemas.microsoft.com/office/drawing/2014/main" id="{D03A68FC-3226-0D49-4648-7DE8652888AD}"/>
              </a:ext>
            </a:extLst>
          </p:cNvPr>
          <p:cNvPicPr>
            <a:picLocks noChangeAspect="1"/>
          </p:cNvPicPr>
          <p:nvPr/>
        </p:nvPicPr>
        <p:blipFill>
          <a:blip r:embed="rId3"/>
          <a:stretch>
            <a:fillRect/>
          </a:stretch>
        </p:blipFill>
        <p:spPr>
          <a:xfrm>
            <a:off x="282001" y="397288"/>
            <a:ext cx="939031" cy="894302"/>
          </a:xfrm>
          <a:prstGeom prst="rect">
            <a:avLst/>
          </a:prstGeom>
        </p:spPr>
      </p:pic>
      <p:pic>
        <p:nvPicPr>
          <p:cNvPr id="6" name="Picture 2" descr="logo dicmapi">
            <a:extLst>
              <a:ext uri="{FF2B5EF4-FFF2-40B4-BE49-F238E27FC236}">
                <a16:creationId xmlns:a16="http://schemas.microsoft.com/office/drawing/2014/main" id="{0FBE1FBE-8BD3-215E-01BE-06EC4BB5C0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2226" y="274638"/>
            <a:ext cx="1516034" cy="78127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297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FED2FC"/>
            </a:gs>
            <a:gs pos="100000">
              <a:schemeClr val="bg1"/>
            </a:gs>
          </a:gsLst>
          <a:lin ang="16200000" scaled="0"/>
        </a:grad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3C05981-18EF-2749-ABEE-2AB57375D269}"/>
              </a:ext>
            </a:extLst>
          </p:cNvPr>
          <p:cNvSpPr>
            <a:spLocks noGrp="1"/>
          </p:cNvSpPr>
          <p:nvPr>
            <p:ph idx="1"/>
          </p:nvPr>
        </p:nvSpPr>
        <p:spPr>
          <a:xfrm>
            <a:off x="102870" y="860249"/>
            <a:ext cx="8890254" cy="5874673"/>
          </a:xfrm>
          <a:solidFill>
            <a:schemeClr val="bg1"/>
          </a:solidFill>
        </p:spPr>
        <p:txBody>
          <a:bodyPr>
            <a:noAutofit/>
          </a:bodyPr>
          <a:lstStyle/>
          <a:p>
            <a:pPr marL="0" indent="0" algn="just">
              <a:buNone/>
            </a:pPr>
            <a:r>
              <a:rPr lang="it-IT" sz="1300" dirty="0">
                <a:latin typeface="Book Antiqua" panose="02040602050305030304" pitchFamily="18" charset="0"/>
              </a:rPr>
              <a:t>Gli studenti assegnatari di borsa di studio Erasmus+ dovranno accettare la destinazione e individuare il periodo di permanenza all’estero (I semestre, II semestre o intero anno accademico) secondo date e modalità che verranno pubblicate sul sito di Ateneo a cura dell’Ufficio Erasmus+ e Mobilità Internazionale. </a:t>
            </a:r>
          </a:p>
          <a:p>
            <a:pPr marL="0" indent="0" algn="just">
              <a:buNone/>
            </a:pPr>
            <a:r>
              <a:rPr lang="it-IT" sz="1300" dirty="0">
                <a:latin typeface="Book Antiqua" panose="02040602050305030304" pitchFamily="18" charset="0"/>
              </a:rPr>
              <a:t>La destinazione assegnata non potrà essere in alcun modo modificata, né è possibile richiedere posti aggiuntivi a quelli previsti dagli accordi vigenti. </a:t>
            </a:r>
          </a:p>
          <a:p>
            <a:pPr marL="0" indent="0" algn="just">
              <a:buNone/>
            </a:pPr>
            <a:endParaRPr lang="it-IT" sz="1300" dirty="0">
              <a:solidFill>
                <a:srgbClr val="FF0000"/>
              </a:solidFill>
              <a:latin typeface="Book Antiqua" panose="02040602050305030304" pitchFamily="18" charset="0"/>
            </a:endParaRPr>
          </a:p>
          <a:p>
            <a:pPr marL="0" indent="0" algn="just">
              <a:buNone/>
            </a:pPr>
            <a:r>
              <a:rPr lang="it-IT" sz="1200" b="1" dirty="0">
                <a:solidFill>
                  <a:srgbClr val="FF0000"/>
                </a:solidFill>
                <a:latin typeface="Book Antiqua" panose="02040602050305030304" pitchFamily="18" charset="0"/>
              </a:rPr>
              <a:t>LA MANCATA ACCETTAZIONE DELLA SEDE ASSEGNATA VERRA’ CONSIDERATA COME RINUNCIA ALLA BORSA ERASMUS. GLI EVENTUALI SCORRIMENTI O LE ASSEGNAZIONI DELLE SEDI RIMASTE VACANTI, AVRANNO LUOGO NEL MESE DI SETTEMBRE E RIGUARDERANNO ESCLUSIVAMENTE IL SECONDO SEMESTRE. </a:t>
            </a:r>
          </a:p>
          <a:p>
            <a:pPr marL="0" indent="0" algn="just">
              <a:buNone/>
            </a:pPr>
            <a:r>
              <a:rPr lang="it-IT" sz="1300" b="1" dirty="0">
                <a:solidFill>
                  <a:srgbClr val="FF0000"/>
                </a:solidFill>
                <a:latin typeface="Book Antiqua" panose="02040602050305030304" pitchFamily="18" charset="0"/>
              </a:rPr>
              <a:t>Sarà a cura del </a:t>
            </a:r>
            <a:r>
              <a:rPr lang="it-IT" sz="1300" b="1" dirty="0" err="1">
                <a:solidFill>
                  <a:srgbClr val="FF0000"/>
                </a:solidFill>
                <a:latin typeface="Book Antiqua" panose="02040602050305030304" pitchFamily="18" charset="0"/>
              </a:rPr>
              <a:t>DICMaPI</a:t>
            </a:r>
            <a:r>
              <a:rPr lang="it-IT" sz="1300" b="1" dirty="0">
                <a:solidFill>
                  <a:srgbClr val="FF0000"/>
                </a:solidFill>
                <a:latin typeface="Book Antiqua" panose="02040602050305030304" pitchFamily="18" charset="0"/>
              </a:rPr>
              <a:t> la comunicazione delle modalità e dei tempi di assegnazione delle borse residue agli idonei in graduatoria. </a:t>
            </a:r>
          </a:p>
          <a:p>
            <a:pPr marL="0" indent="0" algn="just">
              <a:buNone/>
            </a:pPr>
            <a:endParaRPr lang="it-IT" sz="1300" b="1" dirty="0">
              <a:latin typeface="Book Antiqua" panose="02040602050305030304" pitchFamily="18" charset="0"/>
            </a:endParaRPr>
          </a:p>
          <a:p>
            <a:pPr marL="0" indent="0" algn="just">
              <a:buNone/>
            </a:pPr>
            <a:r>
              <a:rPr lang="it-IT" sz="1300" dirty="0">
                <a:latin typeface="Book Antiqua" panose="02040602050305030304" pitchFamily="18" charset="0"/>
              </a:rPr>
              <a:t>Benché sia l'Ufficio Erasmus+ e Mobilità Internazionale a "nominare" i vincitori (ossia a comunicare alle sedi partner nominativi e recapiti degli studenti che abbiano regolarmente accettato la destinazione assegnata), è comunque compito dello studente informarsi sugli adempimenti amministrativi e le relative scadenze previste dalle sedi partner; qualora non osservati, lo studente potrebbe incorrere nel rischio di non essere accettato dalla sede partner. (art. 1). </a:t>
            </a:r>
          </a:p>
          <a:p>
            <a:pPr marL="0" indent="0" algn="just">
              <a:buNone/>
            </a:pPr>
            <a:r>
              <a:rPr lang="it-IT" sz="1300" dirty="0">
                <a:latin typeface="Book Antiqua" panose="02040602050305030304" pitchFamily="18" charset="0"/>
              </a:rPr>
              <a:t>È responsabilità degli studenti verificare i requisiti specifici (linguistici, di iscrizione, di accesso ai corsi) e le scadenze per l’iscrizione (</a:t>
            </a:r>
            <a:r>
              <a:rPr lang="it-IT" sz="1300" dirty="0" err="1">
                <a:latin typeface="Book Antiqua" panose="02040602050305030304" pitchFamily="18" charset="0"/>
              </a:rPr>
              <a:t>application</a:t>
            </a:r>
            <a:r>
              <a:rPr lang="it-IT" sz="1300" dirty="0">
                <a:latin typeface="Book Antiqua" panose="02040602050305030304" pitchFamily="18" charset="0"/>
              </a:rPr>
              <a:t> deadlines) presso l’Università ospitante consultando i siti web, le info università partner che l’ufficio provvede a pubblicare ed aggiornare, oppure contattando le Università stesse. </a:t>
            </a:r>
          </a:p>
          <a:p>
            <a:pPr marL="0" indent="0" algn="just">
              <a:buNone/>
            </a:pPr>
            <a:r>
              <a:rPr lang="it-IT" sz="1300" dirty="0">
                <a:latin typeface="Book Antiqua" panose="02040602050305030304" pitchFamily="18" charset="0"/>
              </a:rPr>
              <a:t>Si fa presente che: </a:t>
            </a:r>
          </a:p>
          <a:p>
            <a:pPr algn="just">
              <a:buAutoNum type="arabicPeriod"/>
            </a:pPr>
            <a:r>
              <a:rPr lang="it-IT" sz="1300" b="1" dirty="0">
                <a:latin typeface="Book Antiqua" panose="02040602050305030304" pitchFamily="18" charset="0"/>
              </a:rPr>
              <a:t>le scadenze inserite nelle tabelle relative agli scambi attivi, possono subire modifiche da parte delle istituzioni partner; </a:t>
            </a:r>
          </a:p>
          <a:p>
            <a:pPr algn="just">
              <a:buAutoNum type="arabicPeriod"/>
            </a:pPr>
            <a:r>
              <a:rPr lang="it-IT" sz="1300" b="1" dirty="0">
                <a:latin typeface="Book Antiqua" panose="02040602050305030304" pitchFamily="18" charset="0"/>
              </a:rPr>
              <a:t>laddove i termini per le procedure di nomination e </a:t>
            </a:r>
            <a:r>
              <a:rPr lang="it-IT" sz="1300" b="1" dirty="0" err="1">
                <a:latin typeface="Book Antiqua" panose="02040602050305030304" pitchFamily="18" charset="0"/>
              </a:rPr>
              <a:t>application</a:t>
            </a:r>
            <a:r>
              <a:rPr lang="it-IT" sz="1300" b="1" dirty="0">
                <a:latin typeface="Book Antiqua" panose="02040602050305030304" pitchFamily="18" charset="0"/>
              </a:rPr>
              <a:t> per il I semestre siano scaduti o in imminente scadenza, le borse disponibili sono da intendersi per il solo II semestre. </a:t>
            </a:r>
          </a:p>
        </p:txBody>
      </p:sp>
      <p:sp>
        <p:nvSpPr>
          <p:cNvPr id="4" name="Frame 3">
            <a:extLst>
              <a:ext uri="{FF2B5EF4-FFF2-40B4-BE49-F238E27FC236}">
                <a16:creationId xmlns:a16="http://schemas.microsoft.com/office/drawing/2014/main" id="{016AB0AD-3D53-354B-9C2A-A9F2BA18627A}"/>
              </a:ext>
            </a:extLst>
          </p:cNvPr>
          <p:cNvSpPr/>
          <p:nvPr/>
        </p:nvSpPr>
        <p:spPr>
          <a:xfrm>
            <a:off x="0" y="0"/>
            <a:ext cx="9144000" cy="6858000"/>
          </a:xfrm>
          <a:prstGeom prst="frame">
            <a:avLst>
              <a:gd name="adj1" fmla="val 1358"/>
            </a:avLst>
          </a:prstGeom>
          <a:solidFill>
            <a:schemeClr val="tx2">
              <a:lumMod val="40000"/>
              <a:lumOff val="60000"/>
            </a:schemeClr>
          </a:solidFill>
          <a:ln>
            <a:solidFill>
              <a:schemeClr val="tx2">
                <a:lumMod val="40000"/>
                <a:lumOff val="6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FB9A1318-B146-F64B-A9F4-D52368412C83}"/>
              </a:ext>
            </a:extLst>
          </p:cNvPr>
          <p:cNvSpPr/>
          <p:nvPr/>
        </p:nvSpPr>
        <p:spPr>
          <a:xfrm>
            <a:off x="1104102" y="143986"/>
            <a:ext cx="6130887" cy="605790"/>
          </a:xfrm>
          <a:prstGeom prst="rect">
            <a:avLst/>
          </a:prstGeom>
          <a:solidFill>
            <a:schemeClr val="tx2">
              <a:lumMod val="40000"/>
              <a:lumOff val="60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200" dirty="0" err="1">
                <a:solidFill>
                  <a:schemeClr val="tx1"/>
                </a:solidFill>
                <a:latin typeface="Book Antiqua" panose="02040602050305030304" pitchFamily="18" charset="0"/>
              </a:rPr>
              <a:t>Assegnazione</a:t>
            </a:r>
            <a:r>
              <a:rPr lang="en-US" sz="2200" dirty="0">
                <a:solidFill>
                  <a:schemeClr val="tx1"/>
                </a:solidFill>
                <a:latin typeface="Book Antiqua" panose="02040602050305030304" pitchFamily="18" charset="0"/>
              </a:rPr>
              <a:t> e </a:t>
            </a:r>
            <a:r>
              <a:rPr lang="en-US" sz="2200" dirty="0" err="1">
                <a:solidFill>
                  <a:schemeClr val="tx1"/>
                </a:solidFill>
                <a:latin typeface="Book Antiqua" panose="02040602050305030304" pitchFamily="18" charset="0"/>
              </a:rPr>
              <a:t>accettazione</a:t>
            </a:r>
            <a:r>
              <a:rPr lang="en-US" sz="2200" dirty="0">
                <a:solidFill>
                  <a:schemeClr val="tx1"/>
                </a:solidFill>
                <a:latin typeface="Book Antiqua" panose="02040602050305030304" pitchFamily="18" charset="0"/>
              </a:rPr>
              <a:t> </a:t>
            </a:r>
            <a:r>
              <a:rPr lang="en-US" sz="2200" dirty="0" err="1">
                <a:solidFill>
                  <a:schemeClr val="tx1"/>
                </a:solidFill>
                <a:latin typeface="Book Antiqua" panose="02040602050305030304" pitchFamily="18" charset="0"/>
              </a:rPr>
              <a:t>della</a:t>
            </a:r>
            <a:r>
              <a:rPr lang="en-US" sz="2200" dirty="0">
                <a:solidFill>
                  <a:schemeClr val="tx1"/>
                </a:solidFill>
                <a:latin typeface="Book Antiqua" panose="02040602050305030304" pitchFamily="18" charset="0"/>
              </a:rPr>
              <a:t> </a:t>
            </a:r>
            <a:r>
              <a:rPr lang="en-US" sz="2200" dirty="0" err="1">
                <a:solidFill>
                  <a:schemeClr val="tx1"/>
                </a:solidFill>
                <a:latin typeface="Book Antiqua" panose="02040602050305030304" pitchFamily="18" charset="0"/>
              </a:rPr>
              <a:t>borsa</a:t>
            </a:r>
            <a:r>
              <a:rPr lang="en-US" sz="2200" dirty="0">
                <a:solidFill>
                  <a:schemeClr val="tx1"/>
                </a:solidFill>
                <a:latin typeface="Book Antiqua" panose="02040602050305030304" pitchFamily="18" charset="0"/>
              </a:rPr>
              <a:t> Erasmus</a:t>
            </a:r>
          </a:p>
        </p:txBody>
      </p:sp>
      <p:pic>
        <p:nvPicPr>
          <p:cNvPr id="2" name="Picture 2" descr="logo dicmapi">
            <a:extLst>
              <a:ext uri="{FF2B5EF4-FFF2-40B4-BE49-F238E27FC236}">
                <a16:creationId xmlns:a16="http://schemas.microsoft.com/office/drawing/2014/main" id="{98D9DC24-E628-3164-268A-80DF76E188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5865" y="117924"/>
            <a:ext cx="1607259" cy="62440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21E9DF33-8D06-BF9A-4983-DAA503CD51A3}"/>
              </a:ext>
            </a:extLst>
          </p:cNvPr>
          <p:cNvPicPr>
            <a:picLocks noChangeAspect="1"/>
          </p:cNvPicPr>
          <p:nvPr/>
        </p:nvPicPr>
        <p:blipFill>
          <a:blip r:embed="rId4"/>
          <a:stretch>
            <a:fillRect/>
          </a:stretch>
        </p:blipFill>
        <p:spPr>
          <a:xfrm>
            <a:off x="212562" y="129342"/>
            <a:ext cx="678979" cy="635077"/>
          </a:xfrm>
          <a:prstGeom prst="rect">
            <a:avLst/>
          </a:prstGeom>
        </p:spPr>
      </p:pic>
    </p:spTree>
    <p:extLst>
      <p:ext uri="{BB962C8B-B14F-4D97-AF65-F5344CB8AC3E}">
        <p14:creationId xmlns:p14="http://schemas.microsoft.com/office/powerpoint/2010/main" val="2682024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pattFill prst="pct5">
          <a:fgClr>
            <a:schemeClr val="tx2">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122830" y="1352188"/>
            <a:ext cx="8898340" cy="4911436"/>
          </a:xfrm>
        </p:spPr>
        <p:txBody>
          <a:bodyPr>
            <a:noAutofit/>
          </a:bodyPr>
          <a:lstStyle/>
          <a:p>
            <a:pPr marL="0" indent="0" algn="just">
              <a:buNone/>
            </a:pPr>
            <a:r>
              <a:rPr lang="it-IT" sz="1300" dirty="0">
                <a:latin typeface="Book Antiqua" panose="02040602050305030304" pitchFamily="18" charset="0"/>
              </a:rPr>
              <a:t>La durata della borsa </a:t>
            </a:r>
            <a:r>
              <a:rPr lang="it-IT" sz="1300" b="1" dirty="0">
                <a:solidFill>
                  <a:schemeClr val="accent6">
                    <a:lumMod val="50000"/>
                  </a:schemeClr>
                </a:solidFill>
                <a:latin typeface="Book Antiqua" panose="02040602050305030304" pitchFamily="18" charset="0"/>
              </a:rPr>
              <a:t>Erasmus+ 2025_2026 </a:t>
            </a:r>
            <a:r>
              <a:rPr lang="it-IT" sz="1300" dirty="0">
                <a:latin typeface="Book Antiqua" panose="02040602050305030304" pitchFamily="18" charset="0"/>
              </a:rPr>
              <a:t>è stabilita nell’Avviso di Selezione per ciascuna destinazione ed è desumibile dall’ultima colonna della tabella degli accordi del </a:t>
            </a:r>
            <a:r>
              <a:rPr lang="it-IT" sz="1300" dirty="0" err="1">
                <a:latin typeface="Book Antiqua" panose="02040602050305030304" pitchFamily="18" charset="0"/>
              </a:rPr>
              <a:t>DICMaPI</a:t>
            </a:r>
            <a:r>
              <a:rPr lang="it-IT" sz="1300" dirty="0">
                <a:latin typeface="Book Antiqua" panose="02040602050305030304" pitchFamily="18" charset="0"/>
              </a:rPr>
              <a:t>.</a:t>
            </a:r>
          </a:p>
          <a:p>
            <a:pPr marL="0" indent="0" algn="just">
              <a:buNone/>
            </a:pPr>
            <a:r>
              <a:rPr lang="it-IT" sz="1300" b="1" dirty="0">
                <a:solidFill>
                  <a:schemeClr val="accent6">
                    <a:lumMod val="50000"/>
                  </a:schemeClr>
                </a:solidFill>
                <a:latin typeface="Book Antiqua" panose="02040602050305030304" pitchFamily="18" charset="0"/>
              </a:rPr>
              <a:t>Erasmus+ prevede che uno studente possa ricevere più volte la borsa Erasmus </a:t>
            </a:r>
            <a:r>
              <a:rPr lang="it-IT" sz="1600" b="1" dirty="0">
                <a:solidFill>
                  <a:schemeClr val="accent6">
                    <a:lumMod val="50000"/>
                  </a:schemeClr>
                </a:solidFill>
                <a:latin typeface="Book Antiqua" panose="02040602050305030304" pitchFamily="18" charset="0"/>
              </a:rPr>
              <a:t>per un massimo di 12 mesi per ogni ciclo di studi</a:t>
            </a:r>
            <a:r>
              <a:rPr lang="it-IT" sz="1300" b="1" dirty="0">
                <a:solidFill>
                  <a:schemeClr val="accent6">
                    <a:lumMod val="50000"/>
                  </a:schemeClr>
                </a:solidFill>
                <a:latin typeface="Book Antiqua" panose="02040602050305030304" pitchFamily="18" charset="0"/>
              </a:rPr>
              <a:t>, indipendentemente dal numero e dal tipo di mobilità (a fini di studio e/o a fini di tirocinio). Il calcolo del periodo di studi Erasmus già svolto include anche l’eventuale prolungamento per il quale non si è ricevuto contributo.</a:t>
            </a:r>
          </a:p>
          <a:p>
            <a:pPr marL="0" indent="0" algn="just">
              <a:buNone/>
            </a:pPr>
            <a:r>
              <a:rPr lang="it-IT" sz="1300" b="1" dirty="0">
                <a:solidFill>
                  <a:schemeClr val="accent6">
                    <a:lumMod val="50000"/>
                  </a:schemeClr>
                </a:solidFill>
                <a:latin typeface="Book Antiqua" panose="02040602050305030304" pitchFamily="18" charset="0"/>
              </a:rPr>
              <a:t>Per gli studenti iscritti a corsi di Laurea Magistrale a ciclo unico il numero massimo di mesi è 24. </a:t>
            </a:r>
            <a:endParaRPr lang="it-IT" sz="1300" dirty="0">
              <a:latin typeface="Book Antiqua" panose="02040602050305030304" pitchFamily="18" charset="0"/>
            </a:endParaRPr>
          </a:p>
          <a:p>
            <a:pPr marL="0" indent="0" algn="just">
              <a:buNone/>
            </a:pPr>
            <a:r>
              <a:rPr lang="it-IT" sz="1300" dirty="0">
                <a:latin typeface="Book Antiqua" panose="02040602050305030304" pitchFamily="18" charset="0"/>
              </a:rPr>
              <a:t>Il periodo è in ogni caso condizionato dalle date di inizio e fine dei corsi e/o delle attività presso le differenti sedi universitarie di destinazione.</a:t>
            </a:r>
          </a:p>
          <a:p>
            <a:pPr marL="0" indent="0" algn="just">
              <a:buNone/>
            </a:pPr>
            <a:br>
              <a:rPr lang="it-IT" sz="1300" dirty="0">
                <a:solidFill>
                  <a:schemeClr val="accent6">
                    <a:lumMod val="50000"/>
                  </a:schemeClr>
                </a:solidFill>
                <a:latin typeface="Book Antiqua" panose="02040602050305030304" pitchFamily="18" charset="0"/>
              </a:rPr>
            </a:br>
            <a:r>
              <a:rPr lang="it-IT" sz="1300" b="1" dirty="0">
                <a:solidFill>
                  <a:schemeClr val="accent6">
                    <a:lumMod val="50000"/>
                  </a:schemeClr>
                </a:solidFill>
                <a:latin typeface="Book Antiqua" panose="02040602050305030304" pitchFamily="18" charset="0"/>
              </a:rPr>
              <a:t>Il soggiorno di studi all'estero dovrà essere compreso tra </a:t>
            </a:r>
            <a:r>
              <a:rPr lang="en-US" sz="1300" b="1" dirty="0">
                <a:solidFill>
                  <a:schemeClr val="accent6">
                    <a:lumMod val="50000"/>
                  </a:schemeClr>
                </a:solidFill>
                <a:latin typeface="Book Antiqua" panose="02040602050305030304" pitchFamily="18" charset="0"/>
              </a:rPr>
              <a:t>1° </a:t>
            </a:r>
            <a:r>
              <a:rPr lang="en-US" sz="1300" b="1" dirty="0" err="1">
                <a:solidFill>
                  <a:schemeClr val="accent6">
                    <a:lumMod val="50000"/>
                  </a:schemeClr>
                </a:solidFill>
                <a:latin typeface="Book Antiqua" panose="02040602050305030304" pitchFamily="18" charset="0"/>
              </a:rPr>
              <a:t>Giugno</a:t>
            </a:r>
            <a:r>
              <a:rPr lang="en-US" sz="1300" b="1" dirty="0">
                <a:solidFill>
                  <a:schemeClr val="accent6">
                    <a:lumMod val="50000"/>
                  </a:schemeClr>
                </a:solidFill>
                <a:latin typeface="Book Antiqua" panose="02040602050305030304" pitchFamily="18" charset="0"/>
              </a:rPr>
              <a:t> 2025 ed il 30 Settembre 2026.</a:t>
            </a:r>
          </a:p>
          <a:p>
            <a:pPr marL="0" indent="0" algn="just">
              <a:buNone/>
            </a:pPr>
            <a:r>
              <a:rPr lang="it-IT" sz="1300" dirty="0">
                <a:latin typeface="Book Antiqua" panose="02040602050305030304" pitchFamily="18" charset="0"/>
              </a:rPr>
              <a:t>La data di partenza e la durata del periodo da trascorrere all’estero devono essere stabiliti in sede di accettazione e sono condizionati dalle date di inizio e fine dei corsi e/o di altre attività presso le differenti sedi di destinazione, nonché dal numero di mesi riportati nelle tabelle pubblicate alla pagina Erasmus del sito </a:t>
            </a:r>
            <a:r>
              <a:rPr lang="it-IT" sz="1300" dirty="0" err="1">
                <a:latin typeface="Book Antiqua" panose="02040602050305030304" pitchFamily="18" charset="0"/>
              </a:rPr>
              <a:t>www.unina.it</a:t>
            </a:r>
            <a:r>
              <a:rPr lang="it-IT" sz="1300" dirty="0">
                <a:latin typeface="Book Antiqua" panose="02040602050305030304" pitchFamily="18" charset="0"/>
              </a:rPr>
              <a:t>.</a:t>
            </a:r>
          </a:p>
          <a:p>
            <a:pPr marL="0" indent="0" algn="just">
              <a:buNone/>
            </a:pPr>
            <a:endParaRPr lang="it-IT" sz="1300" dirty="0">
              <a:latin typeface="Book Antiqua" panose="02040602050305030304" pitchFamily="18" charset="0"/>
            </a:endParaRPr>
          </a:p>
          <a:p>
            <a:pPr marL="0" indent="0" algn="just">
              <a:buNone/>
            </a:pPr>
            <a:r>
              <a:rPr lang="it-IT" sz="1300" dirty="0">
                <a:latin typeface="Book Antiqua" panose="02040602050305030304" pitchFamily="18" charset="0"/>
              </a:rPr>
              <a:t>In ogni caso, gli studenti che intendono studiare all’estero per un solo semestre non saranno finanziati per più di 5 mesi (con le sole eccezioni per quelle mete la cui durata è indicata diversamente in tabella); gli studenti che intendono studiare all’estero un intero anno accademico non saranno finanziati per più di 9 mesi (con le sole eccezioni per quelle mete la cui durata è indicata diversamente in tabella). </a:t>
            </a:r>
          </a:p>
          <a:p>
            <a:pPr marL="0" indent="0" algn="just">
              <a:buNone/>
            </a:pPr>
            <a:r>
              <a:rPr lang="it-IT" sz="1300" dirty="0">
                <a:latin typeface="Book Antiqua" panose="02040602050305030304" pitchFamily="18" charset="0"/>
              </a:rPr>
              <a:t>Sarà però possibile chiedere formalmente un prolungamento del periodo di studio, preventivamente concordato con l’università ospitante.</a:t>
            </a:r>
          </a:p>
          <a:p>
            <a:pPr marL="0" indent="0" algn="just">
              <a:buNone/>
            </a:pPr>
            <a:r>
              <a:rPr lang="it-IT" sz="1300" b="1" dirty="0">
                <a:latin typeface="Book Antiqua" panose="02040602050305030304" pitchFamily="18" charset="0"/>
              </a:rPr>
              <a:t>Non è previsto un contributo economico per IL PERIODO DI PROLUNGAMENTO, QUALORA CONCESSO.</a:t>
            </a:r>
            <a:endParaRPr lang="it-IT" sz="1300" b="1" dirty="0">
              <a:solidFill>
                <a:schemeClr val="accent6">
                  <a:lumMod val="50000"/>
                </a:schemeClr>
              </a:solidFill>
              <a:latin typeface="Book Antiqua" panose="02040602050305030304" pitchFamily="18" charset="0"/>
            </a:endParaRPr>
          </a:p>
        </p:txBody>
      </p:sp>
      <p:pic>
        <p:nvPicPr>
          <p:cNvPr id="4" name="Immagine 3"/>
          <p:cNvPicPr>
            <a:picLocks noChangeAspect="1"/>
          </p:cNvPicPr>
          <p:nvPr/>
        </p:nvPicPr>
        <p:blipFill rotWithShape="1">
          <a:blip r:embed="rId2"/>
          <a:srcRect b="9371"/>
          <a:stretch/>
        </p:blipFill>
        <p:spPr>
          <a:xfrm>
            <a:off x="6629400" y="123080"/>
            <a:ext cx="1578429" cy="1251282"/>
          </a:xfrm>
          <a:prstGeom prst="rect">
            <a:avLst/>
          </a:prstGeom>
        </p:spPr>
      </p:pic>
      <p:sp>
        <p:nvSpPr>
          <p:cNvPr id="6" name="Rectangle 5">
            <a:extLst>
              <a:ext uri="{FF2B5EF4-FFF2-40B4-BE49-F238E27FC236}">
                <a16:creationId xmlns:a16="http://schemas.microsoft.com/office/drawing/2014/main" id="{BC6BF51B-ACEA-2E44-86FB-87D3DB99009F}"/>
              </a:ext>
            </a:extLst>
          </p:cNvPr>
          <p:cNvSpPr/>
          <p:nvPr/>
        </p:nvSpPr>
        <p:spPr>
          <a:xfrm>
            <a:off x="778143" y="349175"/>
            <a:ext cx="4819074" cy="795804"/>
          </a:xfrm>
          <a:prstGeom prst="rect">
            <a:avLst/>
          </a:prstGeom>
          <a:solidFill>
            <a:schemeClr val="tx2">
              <a:lumMod val="40000"/>
              <a:lumOff val="60000"/>
            </a:schemeClr>
          </a:solidFill>
          <a:ln>
            <a:solidFill>
              <a:schemeClr val="tx2">
                <a:lumMod val="40000"/>
                <a:lumOff val="6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it-IT" sz="3000" dirty="0">
                <a:solidFill>
                  <a:schemeClr val="tx1"/>
                </a:solidFill>
                <a:latin typeface="Book Antiqua" panose="02040602050305030304" pitchFamily="18" charset="0"/>
              </a:rPr>
              <a:t>Durata della Borsa </a:t>
            </a:r>
            <a:endParaRPr lang="en-US" sz="3000" dirty="0">
              <a:solidFill>
                <a:schemeClr val="tx1"/>
              </a:solidFill>
              <a:latin typeface="Book Antiqua" panose="02040602050305030304" pitchFamily="18" charset="0"/>
            </a:endParaRPr>
          </a:p>
        </p:txBody>
      </p:sp>
      <p:pic>
        <p:nvPicPr>
          <p:cNvPr id="2" name="Picture 2" descr="logo dicmapi">
            <a:extLst>
              <a:ext uri="{FF2B5EF4-FFF2-40B4-BE49-F238E27FC236}">
                <a16:creationId xmlns:a16="http://schemas.microsoft.com/office/drawing/2014/main" id="{616F8172-2232-36A9-0B6A-F8CFD769F8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4769" y="6314898"/>
            <a:ext cx="1271935" cy="52331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7" name="Frame 3">
            <a:extLst>
              <a:ext uri="{FF2B5EF4-FFF2-40B4-BE49-F238E27FC236}">
                <a16:creationId xmlns:a16="http://schemas.microsoft.com/office/drawing/2014/main" id="{F1FBD634-48AD-4FCC-6BFA-4FFF10FC0036}"/>
              </a:ext>
            </a:extLst>
          </p:cNvPr>
          <p:cNvSpPr/>
          <p:nvPr/>
        </p:nvSpPr>
        <p:spPr>
          <a:xfrm>
            <a:off x="0" y="0"/>
            <a:ext cx="9231086" cy="6966857"/>
          </a:xfrm>
          <a:prstGeom prst="frame">
            <a:avLst>
              <a:gd name="adj1" fmla="val 1358"/>
            </a:avLst>
          </a:prstGeom>
          <a:solidFill>
            <a:schemeClr val="tx2">
              <a:lumMod val="40000"/>
              <a:lumOff val="60000"/>
            </a:schemeClr>
          </a:solidFill>
          <a:ln>
            <a:solidFill>
              <a:schemeClr val="tx2">
                <a:lumMod val="40000"/>
                <a:lumOff val="6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pic>
        <p:nvPicPr>
          <p:cNvPr id="8" name="Immagine 7">
            <a:extLst>
              <a:ext uri="{FF2B5EF4-FFF2-40B4-BE49-F238E27FC236}">
                <a16:creationId xmlns:a16="http://schemas.microsoft.com/office/drawing/2014/main" id="{ED7FEE43-EE09-8289-AE5E-54215A683823}"/>
              </a:ext>
            </a:extLst>
          </p:cNvPr>
          <p:cNvPicPr>
            <a:picLocks noChangeAspect="1"/>
          </p:cNvPicPr>
          <p:nvPr/>
        </p:nvPicPr>
        <p:blipFill>
          <a:blip r:embed="rId4"/>
          <a:stretch>
            <a:fillRect/>
          </a:stretch>
        </p:blipFill>
        <p:spPr>
          <a:xfrm>
            <a:off x="7135812" y="6241853"/>
            <a:ext cx="658741" cy="616148"/>
          </a:xfrm>
          <a:prstGeom prst="rect">
            <a:avLst/>
          </a:prstGeom>
        </p:spPr>
      </p:pic>
    </p:spTree>
    <p:extLst>
      <p:ext uri="{BB962C8B-B14F-4D97-AF65-F5344CB8AC3E}">
        <p14:creationId xmlns:p14="http://schemas.microsoft.com/office/powerpoint/2010/main" val="2288537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6232EB8-6A0C-D34B-B5DE-512950CD77F9}"/>
              </a:ext>
            </a:extLst>
          </p:cNvPr>
          <p:cNvSpPr>
            <a:spLocks noGrp="1"/>
          </p:cNvSpPr>
          <p:nvPr>
            <p:ph idx="1"/>
          </p:nvPr>
        </p:nvSpPr>
        <p:spPr>
          <a:xfrm>
            <a:off x="144049" y="1548906"/>
            <a:ext cx="8855902" cy="4525963"/>
          </a:xfrm>
          <a:pattFill prst="pct10">
            <a:fgClr>
              <a:schemeClr val="accent1"/>
            </a:fgClr>
            <a:bgClr>
              <a:schemeClr val="bg1"/>
            </a:bgClr>
          </a:pattFill>
        </p:spPr>
        <p:txBody>
          <a:bodyPr>
            <a:noAutofit/>
          </a:bodyPr>
          <a:lstStyle/>
          <a:p>
            <a:pPr marL="0" indent="0" algn="just">
              <a:buNone/>
            </a:pPr>
            <a:r>
              <a:rPr lang="it-IT" sz="1400" dirty="0">
                <a:latin typeface="Book Antiqua" panose="02040602050305030304" pitchFamily="18" charset="0"/>
              </a:rPr>
              <a:t>Gli studenti vincitori - prima della partenza - dovranno sottoscrivere l’accordo finanziario Erasmus dal quale discende unicamente lo status di “Studente Erasmus”. La procedura per la firma degli accordi finanziari prevede, obbligatoriamente, il caricamento sulla piattaforma </a:t>
            </a:r>
            <a:r>
              <a:rPr lang="it-IT" sz="1400" b="1" dirty="0">
                <a:solidFill>
                  <a:srgbClr val="0066FF"/>
                </a:solidFill>
                <a:latin typeface="Book Antiqua" panose="02040602050305030304" pitchFamily="18" charset="0"/>
              </a:rPr>
              <a:t>https://</a:t>
            </a:r>
            <a:r>
              <a:rPr lang="it-IT" sz="1400" b="1" dirty="0" err="1">
                <a:solidFill>
                  <a:srgbClr val="0066FF"/>
                </a:solidFill>
                <a:latin typeface="Book Antiqua" panose="02040602050305030304" pitchFamily="18" charset="0"/>
              </a:rPr>
              <a:t>mobility.unina.it</a:t>
            </a:r>
            <a:r>
              <a:rPr lang="it-IT" sz="1400" dirty="0">
                <a:latin typeface="Book Antiqua" panose="02040602050305030304" pitchFamily="18" charset="0"/>
              </a:rPr>
              <a:t>, sezione Allegati carriera, della documentazione:</a:t>
            </a:r>
          </a:p>
          <a:p>
            <a:pPr algn="just">
              <a:buFontTx/>
              <a:buChar char="-"/>
            </a:pPr>
            <a:r>
              <a:rPr lang="it-IT" sz="1400" dirty="0">
                <a:latin typeface="Book Antiqua" panose="02040602050305030304" pitchFamily="18" charset="0"/>
              </a:rPr>
              <a:t>copia </a:t>
            </a:r>
            <a:r>
              <a:rPr lang="it-IT" sz="1400" dirty="0" err="1">
                <a:latin typeface="Book Antiqua" panose="02040602050305030304" pitchFamily="18" charset="0"/>
              </a:rPr>
              <a:t>application</a:t>
            </a:r>
            <a:r>
              <a:rPr lang="it-IT" sz="1400" dirty="0">
                <a:latin typeface="Book Antiqua" panose="02040602050305030304" pitchFamily="18" charset="0"/>
              </a:rPr>
              <a:t> </a:t>
            </a:r>
            <a:r>
              <a:rPr lang="it-IT" sz="1400" dirty="0" err="1">
                <a:latin typeface="Book Antiqua" panose="02040602050305030304" pitchFamily="18" charset="0"/>
              </a:rPr>
              <a:t>form</a:t>
            </a:r>
            <a:r>
              <a:rPr lang="it-IT" sz="1400" dirty="0">
                <a:latin typeface="Book Antiqua" panose="02040602050305030304" pitchFamily="18" charset="0"/>
              </a:rPr>
              <a:t>, o lettera di accettazione dell’università ospitante, o autodichiarazione relativa</a:t>
            </a:r>
          </a:p>
          <a:p>
            <a:pPr marL="0" indent="0" algn="just">
              <a:buNone/>
            </a:pPr>
            <a:r>
              <a:rPr lang="it-IT" sz="1400" dirty="0">
                <a:latin typeface="Book Antiqua" panose="02040602050305030304" pitchFamily="18" charset="0"/>
              </a:rPr>
              <a:t>        </a:t>
            </a:r>
            <a:r>
              <a:rPr lang="it-IT" sz="1400" dirty="0" err="1">
                <a:latin typeface="Book Antiqua" panose="02040602050305030304" pitchFamily="18" charset="0"/>
              </a:rPr>
              <a:t>all’application</a:t>
            </a:r>
            <a:r>
              <a:rPr lang="it-IT" sz="1400" dirty="0">
                <a:latin typeface="Book Antiqua" panose="02040602050305030304" pitchFamily="18" charset="0"/>
              </a:rPr>
              <a:t> </a:t>
            </a:r>
            <a:r>
              <a:rPr lang="it-IT" sz="1400" dirty="0" err="1">
                <a:latin typeface="Book Antiqua" panose="02040602050305030304" pitchFamily="18" charset="0"/>
              </a:rPr>
              <a:t>form</a:t>
            </a:r>
            <a:r>
              <a:rPr lang="it-IT" sz="1400" dirty="0">
                <a:latin typeface="Book Antiqua" panose="02040602050305030304" pitchFamily="18" charset="0"/>
              </a:rPr>
              <a:t>;</a:t>
            </a:r>
          </a:p>
          <a:p>
            <a:pPr algn="just">
              <a:buFontTx/>
              <a:buChar char="-"/>
            </a:pPr>
            <a:r>
              <a:rPr lang="it-IT" sz="1400" dirty="0">
                <a:latin typeface="Book Antiqua" panose="02040602050305030304" pitchFamily="18" charset="0"/>
              </a:rPr>
              <a:t>learning agreement;</a:t>
            </a:r>
          </a:p>
          <a:p>
            <a:pPr algn="just">
              <a:buFontTx/>
              <a:buChar char="-"/>
            </a:pPr>
            <a:r>
              <a:rPr lang="it-IT" sz="1400" dirty="0">
                <a:latin typeface="Book Antiqua" panose="02040602050305030304" pitchFamily="18" charset="0"/>
              </a:rPr>
              <a:t>attestazione della conoscenza linguistica;</a:t>
            </a:r>
          </a:p>
          <a:p>
            <a:pPr algn="just">
              <a:buFontTx/>
              <a:buChar char="-"/>
            </a:pPr>
            <a:r>
              <a:rPr lang="it-IT" sz="1400" dirty="0">
                <a:latin typeface="Book Antiqua" panose="02040602050305030304" pitchFamily="18" charset="0"/>
              </a:rPr>
              <a:t>titolo di soggiorno per gli studenti internazionali.</a:t>
            </a:r>
          </a:p>
          <a:p>
            <a:pPr marL="0" indent="0" algn="just">
              <a:buNone/>
            </a:pPr>
            <a:endParaRPr lang="it-IT" sz="1400" dirty="0">
              <a:latin typeface="Book Antiqua" panose="02040602050305030304" pitchFamily="18" charset="0"/>
            </a:endParaRPr>
          </a:p>
          <a:p>
            <a:pPr marL="0" indent="0" algn="just">
              <a:buNone/>
            </a:pPr>
            <a:r>
              <a:rPr lang="it-IT" sz="1400" dirty="0">
                <a:latin typeface="Book Antiqua" panose="02040602050305030304" pitchFamily="18" charset="0"/>
              </a:rPr>
              <a:t>L’assegnazione delle borse è condizionata dalla conferma di tutti gli accordi da parte delle università partner.</a:t>
            </a:r>
          </a:p>
          <a:p>
            <a:pPr marL="0" indent="0" algn="just">
              <a:buNone/>
            </a:pPr>
            <a:r>
              <a:rPr lang="it-IT" sz="1400" dirty="0">
                <a:latin typeface="Book Antiqua" panose="02040602050305030304" pitchFamily="18" charset="0"/>
              </a:rPr>
              <a:t>Lo studente inoltre dovrà verificare di essere in possesso degli eventuali requisiti di ammissione richiesti dall’Università partner (per es. conoscenza certificata della lingua in cui sono tenuti i corsi).</a:t>
            </a:r>
          </a:p>
          <a:p>
            <a:pPr marL="0" indent="0" algn="just">
              <a:buNone/>
            </a:pPr>
            <a:endParaRPr lang="it-IT" sz="1400" dirty="0">
              <a:latin typeface="Book Antiqua" panose="02040602050305030304" pitchFamily="18" charset="0"/>
            </a:endParaRPr>
          </a:p>
          <a:p>
            <a:pPr marL="0" indent="0" algn="just">
              <a:buNone/>
            </a:pPr>
            <a:r>
              <a:rPr lang="it-IT" sz="1400" dirty="0">
                <a:latin typeface="Book Antiqua" panose="02040602050305030304" pitchFamily="18" charset="0"/>
              </a:rPr>
              <a:t>Lo studente vincitore della borsa Erasmus+ 2023_2024, nel periodo di permanenza presso l’Università ospitante, </a:t>
            </a:r>
            <a:r>
              <a:rPr lang="it-IT" sz="1400" b="1" dirty="0">
                <a:latin typeface="Book Antiqua" panose="02040602050305030304" pitchFamily="18" charset="0"/>
              </a:rPr>
              <a:t>non può godere di altre borse comunitarie e dovrà regolarmente provvedere al pagamento delle tasse universitarie nei modi e nei tempi previsti dall’Università degli Studi di Napoli Federico II. </a:t>
            </a:r>
          </a:p>
          <a:p>
            <a:pPr marL="0" indent="0" algn="just">
              <a:buNone/>
            </a:pPr>
            <a:r>
              <a:rPr lang="it-IT" sz="1400" dirty="0">
                <a:latin typeface="Book Antiqua" panose="02040602050305030304" pitchFamily="18" charset="0"/>
              </a:rPr>
              <a:t>Si precisa che eventuali anomalie riscontrate nel caricamento dei documenti su </a:t>
            </a:r>
            <a:r>
              <a:rPr lang="it-IT" sz="1400" b="1" dirty="0">
                <a:solidFill>
                  <a:srgbClr val="0066FF"/>
                </a:solidFill>
                <a:latin typeface="Book Antiqua" panose="02040602050305030304" pitchFamily="18" charset="0"/>
                <a:hlinkClick r:id="rId2"/>
              </a:rPr>
              <a:t>https://mobility.unina.it</a:t>
            </a:r>
            <a:r>
              <a:rPr lang="it-IT" sz="1400" b="1" dirty="0">
                <a:solidFill>
                  <a:srgbClr val="0066FF"/>
                </a:solidFill>
                <a:latin typeface="Book Antiqua" panose="02040602050305030304" pitchFamily="18" charset="0"/>
              </a:rPr>
              <a:t> </a:t>
            </a:r>
            <a:r>
              <a:rPr lang="it-IT" sz="1400" dirty="0">
                <a:latin typeface="Book Antiqua" panose="02040602050305030304" pitchFamily="18" charset="0"/>
              </a:rPr>
              <a:t>vanno segnalate a </a:t>
            </a:r>
            <a:r>
              <a:rPr lang="it-IT" sz="1400" dirty="0">
                <a:latin typeface="Book Antiqua" panose="02040602050305030304" pitchFamily="18" charset="0"/>
                <a:hlinkClick r:id="rId3"/>
              </a:rPr>
              <a:t>international@unina.it</a:t>
            </a:r>
            <a:r>
              <a:rPr lang="it-IT" sz="1400" dirty="0">
                <a:latin typeface="Book Antiqua" panose="02040602050305030304" pitchFamily="18" charset="0"/>
              </a:rPr>
              <a:t>. </a:t>
            </a:r>
          </a:p>
          <a:p>
            <a:endParaRPr lang="it-IT" sz="1600" dirty="0">
              <a:latin typeface="Book Antiqua" panose="02040602050305030304" pitchFamily="18" charset="0"/>
            </a:endParaRPr>
          </a:p>
        </p:txBody>
      </p:sp>
      <p:sp>
        <p:nvSpPr>
          <p:cNvPr id="6" name="Rectangle 5">
            <a:extLst>
              <a:ext uri="{FF2B5EF4-FFF2-40B4-BE49-F238E27FC236}">
                <a16:creationId xmlns:a16="http://schemas.microsoft.com/office/drawing/2014/main" id="{58576277-2921-C74D-97F0-4137434CC82A}"/>
              </a:ext>
            </a:extLst>
          </p:cNvPr>
          <p:cNvSpPr/>
          <p:nvPr/>
        </p:nvSpPr>
        <p:spPr>
          <a:xfrm>
            <a:off x="1208314" y="471877"/>
            <a:ext cx="6373693" cy="596624"/>
          </a:xfrm>
          <a:prstGeom prst="rect">
            <a:avLst/>
          </a:prstGeom>
          <a:solidFill>
            <a:schemeClr val="tx2">
              <a:lumMod val="40000"/>
              <a:lumOff val="60000"/>
            </a:schemeClr>
          </a:solidFill>
          <a:ln>
            <a:solidFill>
              <a:schemeClr val="tx2">
                <a:lumMod val="40000"/>
                <a:lumOff val="60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it-IT" sz="4000" dirty="0">
                <a:solidFill>
                  <a:schemeClr val="tx1"/>
                </a:solidFill>
                <a:latin typeface="Book Antiqua" panose="02040602050305030304" pitchFamily="18" charset="0"/>
              </a:rPr>
              <a:t>Accordo Erasmus</a:t>
            </a:r>
            <a:endParaRPr lang="en-US" sz="5400" dirty="0">
              <a:solidFill>
                <a:schemeClr val="tx1"/>
              </a:solidFill>
              <a:latin typeface="Book Antiqua" panose="02040602050305030304" pitchFamily="18" charset="0"/>
            </a:endParaRPr>
          </a:p>
        </p:txBody>
      </p:sp>
      <p:pic>
        <p:nvPicPr>
          <p:cNvPr id="4" name="Picture 2" descr="logo dicmapi">
            <a:extLst>
              <a:ext uri="{FF2B5EF4-FFF2-40B4-BE49-F238E27FC236}">
                <a16:creationId xmlns:a16="http://schemas.microsoft.com/office/drawing/2014/main" id="{3FCD299E-EC27-5ECC-96F6-14A31C77D9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3277" y="471876"/>
            <a:ext cx="1450129" cy="59662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5" name="Frame 3">
            <a:extLst>
              <a:ext uri="{FF2B5EF4-FFF2-40B4-BE49-F238E27FC236}">
                <a16:creationId xmlns:a16="http://schemas.microsoft.com/office/drawing/2014/main" id="{0CD892CE-E5D9-9DDE-D913-AC1F2F7B5E02}"/>
              </a:ext>
            </a:extLst>
          </p:cNvPr>
          <p:cNvSpPr/>
          <p:nvPr/>
        </p:nvSpPr>
        <p:spPr>
          <a:xfrm>
            <a:off x="0" y="0"/>
            <a:ext cx="9187543" cy="6858000"/>
          </a:xfrm>
          <a:prstGeom prst="frame">
            <a:avLst>
              <a:gd name="adj1" fmla="val 1358"/>
            </a:avLst>
          </a:prstGeom>
          <a:solidFill>
            <a:schemeClr val="tx2">
              <a:lumMod val="40000"/>
              <a:lumOff val="60000"/>
            </a:schemeClr>
          </a:solidFill>
          <a:ln>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solidFill>
                <a:schemeClr val="tx1"/>
              </a:solidFill>
            </a:endParaRPr>
          </a:p>
        </p:txBody>
      </p:sp>
      <p:pic>
        <p:nvPicPr>
          <p:cNvPr id="7" name="Immagine 6">
            <a:extLst>
              <a:ext uri="{FF2B5EF4-FFF2-40B4-BE49-F238E27FC236}">
                <a16:creationId xmlns:a16="http://schemas.microsoft.com/office/drawing/2014/main" id="{FB18E4FA-B7C0-110A-00F3-FF0F48EE5EE3}"/>
              </a:ext>
            </a:extLst>
          </p:cNvPr>
          <p:cNvPicPr>
            <a:picLocks noChangeAspect="1"/>
          </p:cNvPicPr>
          <p:nvPr/>
        </p:nvPicPr>
        <p:blipFill>
          <a:blip r:embed="rId5"/>
          <a:stretch>
            <a:fillRect/>
          </a:stretch>
        </p:blipFill>
        <p:spPr>
          <a:xfrm>
            <a:off x="522514" y="462114"/>
            <a:ext cx="657424" cy="614916"/>
          </a:xfrm>
          <a:prstGeom prst="rect">
            <a:avLst/>
          </a:prstGeom>
        </p:spPr>
      </p:pic>
    </p:spTree>
    <p:extLst>
      <p:ext uri="{BB962C8B-B14F-4D97-AF65-F5344CB8AC3E}">
        <p14:creationId xmlns:p14="http://schemas.microsoft.com/office/powerpoint/2010/main" val="2128885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05283" y="742733"/>
            <a:ext cx="8229600" cy="1644041"/>
          </a:xfrm>
        </p:spPr>
        <p:txBody>
          <a:bodyPr>
            <a:normAutofit fontScale="92500" lnSpcReduction="10000"/>
          </a:bodyPr>
          <a:lstStyle/>
          <a:p>
            <a:pPr marL="0" indent="0">
              <a:buNone/>
            </a:pPr>
            <a:endParaRPr lang="it-IT" dirty="0">
              <a:latin typeface="Book Antiqua" panose="02040602050305030304" pitchFamily="18" charset="0"/>
            </a:endParaRPr>
          </a:p>
          <a:p>
            <a:pPr marL="0" indent="0" algn="just">
              <a:buNone/>
            </a:pPr>
            <a:r>
              <a:rPr lang="it-IT" sz="1400" dirty="0">
                <a:latin typeface="Book Antiqua" panose="02040602050305030304" pitchFamily="18" charset="0"/>
              </a:rPr>
              <a:t>È indispensabile che gli studenti vincitori di borsa abbiano una buona conoscenza della lingua straniera nella quale saranno tenuti i corsi presso le università ospitanti. Tale conoscenza linguistica va obbligatoriamente documentata all’atto della </a:t>
            </a:r>
            <a:r>
              <a:rPr lang="it-IT" sz="1400" b="1" u="sng" dirty="0">
                <a:latin typeface="Book Antiqua" panose="02040602050305030304" pitchFamily="18" charset="0"/>
              </a:rPr>
              <a:t>SOTTOSCRIZIONE DEL CONTRATTO ERASMUS. </a:t>
            </a:r>
          </a:p>
          <a:p>
            <a:pPr marL="0" indent="0" algn="just">
              <a:buNone/>
            </a:pPr>
            <a:endParaRPr lang="it-IT" sz="1400" b="1" u="sng" dirty="0">
              <a:latin typeface="Book Antiqua" panose="02040602050305030304" pitchFamily="18" charset="0"/>
            </a:endParaRPr>
          </a:p>
          <a:p>
            <a:pPr marL="0" indent="0" algn="just">
              <a:buNone/>
            </a:pPr>
            <a:r>
              <a:rPr lang="it-IT" sz="1400" b="1" u="sng" dirty="0">
                <a:latin typeface="Book Antiqua" panose="02040602050305030304" pitchFamily="18" charset="0"/>
              </a:rPr>
              <a:t>La conoscenza linguistica va documentata attraverso le seguenti certificazioni:</a:t>
            </a:r>
          </a:p>
        </p:txBody>
      </p:sp>
      <p:pic>
        <p:nvPicPr>
          <p:cNvPr id="4" name="Immagine 3"/>
          <p:cNvPicPr>
            <a:picLocks noChangeAspect="1"/>
          </p:cNvPicPr>
          <p:nvPr/>
        </p:nvPicPr>
        <p:blipFill>
          <a:blip r:embed="rId2"/>
          <a:stretch>
            <a:fillRect/>
          </a:stretch>
        </p:blipFill>
        <p:spPr>
          <a:xfrm>
            <a:off x="6831736" y="281617"/>
            <a:ext cx="1877451" cy="1010628"/>
          </a:xfrm>
          <a:prstGeom prst="rect">
            <a:avLst/>
          </a:prstGeom>
        </p:spPr>
      </p:pic>
      <p:sp>
        <p:nvSpPr>
          <p:cNvPr id="6" name="Rectangle 5">
            <a:extLst>
              <a:ext uri="{FF2B5EF4-FFF2-40B4-BE49-F238E27FC236}">
                <a16:creationId xmlns:a16="http://schemas.microsoft.com/office/drawing/2014/main" id="{E2D72F7F-E4F3-724F-89DB-CCCFE139A6E3}"/>
              </a:ext>
            </a:extLst>
          </p:cNvPr>
          <p:cNvSpPr/>
          <p:nvPr/>
        </p:nvSpPr>
        <p:spPr>
          <a:xfrm>
            <a:off x="279957" y="291870"/>
            <a:ext cx="6083265" cy="915188"/>
          </a:xfrm>
          <a:prstGeom prst="rect">
            <a:avLst/>
          </a:prstGeom>
          <a:solidFill>
            <a:schemeClr val="tx2">
              <a:lumMod val="40000"/>
              <a:lumOff val="60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it-IT" sz="3600" dirty="0">
                <a:solidFill>
                  <a:schemeClr val="tx1"/>
                </a:solidFill>
                <a:latin typeface="Book Antiqua" panose="02040602050305030304" pitchFamily="18" charset="0"/>
              </a:rPr>
              <a:t>Conoscenza della Lingua</a:t>
            </a:r>
            <a:endParaRPr lang="en-US" sz="3600" b="1" dirty="0">
              <a:solidFill>
                <a:schemeClr val="tx1"/>
              </a:solidFill>
              <a:latin typeface="Book Antiqua" panose="02040602050305030304" pitchFamily="18" charset="0"/>
            </a:endParaRPr>
          </a:p>
        </p:txBody>
      </p:sp>
      <p:sp>
        <p:nvSpPr>
          <p:cNvPr id="9" name="Rectangle 8">
            <a:extLst>
              <a:ext uri="{FF2B5EF4-FFF2-40B4-BE49-F238E27FC236}">
                <a16:creationId xmlns:a16="http://schemas.microsoft.com/office/drawing/2014/main" id="{E0DC1242-0B81-824B-8F52-90754AA66143}"/>
              </a:ext>
            </a:extLst>
          </p:cNvPr>
          <p:cNvSpPr/>
          <p:nvPr/>
        </p:nvSpPr>
        <p:spPr>
          <a:xfrm>
            <a:off x="380105" y="2287014"/>
            <a:ext cx="8229600" cy="751561"/>
          </a:xfrm>
          <a:prstGeom prst="rect">
            <a:avLst/>
          </a:prstGeom>
          <a:pattFill prst="pct5">
            <a:fgClr>
              <a:schemeClr val="accent1"/>
            </a:fgClr>
            <a:bgClr>
              <a:schemeClr val="bg1"/>
            </a:bgClr>
          </a:pattFill>
        </p:spPr>
        <p:style>
          <a:lnRef idx="1">
            <a:schemeClr val="accent4"/>
          </a:lnRef>
          <a:fillRef idx="3">
            <a:schemeClr val="accent4"/>
          </a:fillRef>
          <a:effectRef idx="2">
            <a:schemeClr val="accent4"/>
          </a:effectRef>
          <a:fontRef idx="minor">
            <a:schemeClr val="lt1"/>
          </a:fontRef>
        </p:style>
        <p:txBody>
          <a:bodyPr rtlCol="0" anchor="ctr"/>
          <a:lstStyle/>
          <a:p>
            <a:pPr algn="just"/>
            <a:r>
              <a:rPr lang="it-IT" dirty="0">
                <a:solidFill>
                  <a:schemeClr val="tx1"/>
                </a:solidFill>
                <a:latin typeface="Book Antiqua" panose="02040602050305030304" pitchFamily="18" charset="0"/>
              </a:rPr>
              <a:t>Certificazione rilasciata da enti e/o istituzioni internazionali (e.g. IELTS, TRINITY, TOEFL, DELF, DELE,ZD, </a:t>
            </a:r>
            <a:r>
              <a:rPr lang="it-IT" dirty="0" err="1">
                <a:solidFill>
                  <a:schemeClr val="tx1"/>
                </a:solidFill>
                <a:latin typeface="Book Antiqua" panose="02040602050305030304" pitchFamily="18" charset="0"/>
              </a:rPr>
              <a:t>ZDfB</a:t>
            </a:r>
            <a:r>
              <a:rPr lang="it-IT" dirty="0">
                <a:solidFill>
                  <a:schemeClr val="tx1"/>
                </a:solidFill>
                <a:latin typeface="Book Antiqua" panose="02040602050305030304" pitchFamily="18" charset="0"/>
              </a:rPr>
              <a:t>); </a:t>
            </a:r>
          </a:p>
        </p:txBody>
      </p:sp>
      <p:sp>
        <p:nvSpPr>
          <p:cNvPr id="10" name="Rectangle 9">
            <a:extLst>
              <a:ext uri="{FF2B5EF4-FFF2-40B4-BE49-F238E27FC236}">
                <a16:creationId xmlns:a16="http://schemas.microsoft.com/office/drawing/2014/main" id="{84513074-B15D-314C-8ACA-A70A2451C690}"/>
              </a:ext>
            </a:extLst>
          </p:cNvPr>
          <p:cNvSpPr/>
          <p:nvPr/>
        </p:nvSpPr>
        <p:spPr>
          <a:xfrm>
            <a:off x="380105" y="3137583"/>
            <a:ext cx="8229600" cy="1445273"/>
          </a:xfrm>
          <a:prstGeom prst="rect">
            <a:avLst/>
          </a:prstGeom>
          <a:pattFill prst="pct5">
            <a:fgClr>
              <a:schemeClr val="accent1"/>
            </a:fgClr>
            <a:bgClr>
              <a:schemeClr val="bg1"/>
            </a:bgClr>
          </a:pattFill>
        </p:spPr>
        <p:style>
          <a:lnRef idx="1">
            <a:schemeClr val="accent4"/>
          </a:lnRef>
          <a:fillRef idx="3">
            <a:schemeClr val="accent4"/>
          </a:fillRef>
          <a:effectRef idx="2">
            <a:schemeClr val="accent4"/>
          </a:effectRef>
          <a:fontRef idx="minor">
            <a:schemeClr val="lt1"/>
          </a:fontRef>
        </p:style>
        <p:txBody>
          <a:bodyPr rtlCol="0" anchor="ctr"/>
          <a:lstStyle/>
          <a:p>
            <a:pPr algn="just"/>
            <a:r>
              <a:rPr lang="it-IT" dirty="0">
                <a:solidFill>
                  <a:schemeClr val="tx1"/>
                </a:solidFill>
                <a:latin typeface="Book Antiqua" panose="02040602050305030304" pitchFamily="18" charset="0"/>
              </a:rPr>
              <a:t>Attestato di livello rilasciato dal CLA a seguito di placement test (che gli studenti potranno sostenere gratuitamente). Il CLA organizzerà diverse sedute per i placement test distribuite sui diversi semestri le cui date saranno prontamente comunicate;</a:t>
            </a:r>
          </a:p>
        </p:txBody>
      </p:sp>
      <p:sp>
        <p:nvSpPr>
          <p:cNvPr id="15" name="Rectangle 14">
            <a:extLst>
              <a:ext uri="{FF2B5EF4-FFF2-40B4-BE49-F238E27FC236}">
                <a16:creationId xmlns:a16="http://schemas.microsoft.com/office/drawing/2014/main" id="{12DE781C-5646-F041-9228-C39287658EF0}"/>
              </a:ext>
            </a:extLst>
          </p:cNvPr>
          <p:cNvSpPr/>
          <p:nvPr/>
        </p:nvSpPr>
        <p:spPr>
          <a:xfrm>
            <a:off x="380106" y="4681864"/>
            <a:ext cx="8229599" cy="849380"/>
          </a:xfrm>
          <a:prstGeom prst="rect">
            <a:avLst/>
          </a:prstGeom>
          <a:pattFill prst="pct5">
            <a:fgClr>
              <a:schemeClr val="accent1"/>
            </a:fgClr>
            <a:bgClr>
              <a:schemeClr val="bg1"/>
            </a:bgClr>
          </a:pattFill>
        </p:spPr>
        <p:style>
          <a:lnRef idx="1">
            <a:schemeClr val="accent4"/>
          </a:lnRef>
          <a:fillRef idx="3">
            <a:schemeClr val="accent4"/>
          </a:fillRef>
          <a:effectRef idx="2">
            <a:schemeClr val="accent4"/>
          </a:effectRef>
          <a:fontRef idx="minor">
            <a:schemeClr val="lt1"/>
          </a:fontRef>
        </p:style>
        <p:txBody>
          <a:bodyPr rtlCol="0" anchor="ctr"/>
          <a:lstStyle/>
          <a:p>
            <a:pPr algn="just"/>
            <a:r>
              <a:rPr lang="it-IT" dirty="0">
                <a:solidFill>
                  <a:schemeClr val="tx1"/>
                </a:solidFill>
                <a:latin typeface="Book Antiqua" panose="02040602050305030304" pitchFamily="18" charset="0"/>
              </a:rPr>
              <a:t>Attestato di livello rilasciato dal CLA al termine dei corsi di francese, tedesco, spagnolo, offerti gratuitamente agli studenti vincitori di borsa Erasmus nei mesi di giugno/luglio; </a:t>
            </a:r>
          </a:p>
        </p:txBody>
      </p:sp>
      <p:sp>
        <p:nvSpPr>
          <p:cNvPr id="16" name="Rectangle 15">
            <a:extLst>
              <a:ext uri="{FF2B5EF4-FFF2-40B4-BE49-F238E27FC236}">
                <a16:creationId xmlns:a16="http://schemas.microsoft.com/office/drawing/2014/main" id="{C56CF6C7-D332-0D45-B955-FAED641E5AC2}"/>
              </a:ext>
            </a:extLst>
          </p:cNvPr>
          <p:cNvSpPr/>
          <p:nvPr/>
        </p:nvSpPr>
        <p:spPr>
          <a:xfrm>
            <a:off x="380107" y="5633434"/>
            <a:ext cx="8229598" cy="849380"/>
          </a:xfrm>
          <a:prstGeom prst="rect">
            <a:avLst/>
          </a:prstGeom>
          <a:pattFill prst="pct5">
            <a:fgClr>
              <a:schemeClr val="accent1"/>
            </a:fgClr>
            <a:bgClr>
              <a:schemeClr val="bg1"/>
            </a:bgClr>
          </a:pattFill>
        </p:spPr>
        <p:style>
          <a:lnRef idx="1">
            <a:schemeClr val="accent4"/>
          </a:lnRef>
          <a:fillRef idx="3">
            <a:schemeClr val="accent4"/>
          </a:fillRef>
          <a:effectRef idx="2">
            <a:schemeClr val="accent4"/>
          </a:effectRef>
          <a:fontRef idx="minor">
            <a:schemeClr val="lt1"/>
          </a:fontRef>
        </p:style>
        <p:txBody>
          <a:bodyPr rtlCol="0" anchor="ctr"/>
          <a:lstStyle/>
          <a:p>
            <a:pPr algn="just"/>
            <a:r>
              <a:rPr lang="it-IT" dirty="0">
                <a:solidFill>
                  <a:schemeClr val="tx1"/>
                </a:solidFill>
                <a:latin typeface="Book Antiqua" panose="02040602050305030304" pitchFamily="18" charset="0"/>
              </a:rPr>
              <a:t>Attestato della conoscenza linguistica rilasciato da università estere presso cui lo studente ha svolto un periodo di studi Erasmus. </a:t>
            </a:r>
          </a:p>
        </p:txBody>
      </p:sp>
      <p:sp>
        <p:nvSpPr>
          <p:cNvPr id="2" name="Frame 3">
            <a:extLst>
              <a:ext uri="{FF2B5EF4-FFF2-40B4-BE49-F238E27FC236}">
                <a16:creationId xmlns:a16="http://schemas.microsoft.com/office/drawing/2014/main" id="{8218C386-6ED3-0551-BFA3-D092D644C967}"/>
              </a:ext>
            </a:extLst>
          </p:cNvPr>
          <p:cNvSpPr/>
          <p:nvPr/>
        </p:nvSpPr>
        <p:spPr>
          <a:xfrm>
            <a:off x="-21772" y="293217"/>
            <a:ext cx="9187543" cy="6858000"/>
          </a:xfrm>
          <a:prstGeom prst="frame">
            <a:avLst>
              <a:gd name="adj1" fmla="val 1358"/>
            </a:avLst>
          </a:prstGeom>
          <a:solidFill>
            <a:schemeClr val="accent1"/>
          </a:solidFill>
          <a:ln>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314517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2A50C8D-D2CE-E943-BC8A-2AA129A8E27B}"/>
              </a:ext>
            </a:extLst>
          </p:cNvPr>
          <p:cNvSpPr>
            <a:spLocks noGrp="1"/>
          </p:cNvSpPr>
          <p:nvPr>
            <p:ph idx="1"/>
          </p:nvPr>
        </p:nvSpPr>
        <p:spPr>
          <a:xfrm>
            <a:off x="182880" y="1600201"/>
            <a:ext cx="8769096" cy="4196167"/>
          </a:xfrm>
          <a:pattFill prst="pct5">
            <a:fgClr>
              <a:schemeClr val="accent1"/>
            </a:fgClr>
            <a:bgClr>
              <a:schemeClr val="bg1"/>
            </a:bgClr>
          </a:pattFill>
        </p:spPr>
        <p:txBody>
          <a:bodyPr>
            <a:normAutofit fontScale="92500" lnSpcReduction="20000"/>
          </a:bodyPr>
          <a:lstStyle/>
          <a:p>
            <a:pPr marL="0" indent="0" algn="just">
              <a:buNone/>
            </a:pPr>
            <a:r>
              <a:rPr lang="it-IT" sz="1400" b="1" dirty="0">
                <a:latin typeface="Book Antiqua" panose="02040602050305030304" pitchFamily="18" charset="0"/>
              </a:rPr>
              <a:t>NON E’ ACCETTATA L’ATTESTAZIONE DEL DOCENTE DI LINGUA DEL CORSO DI STUDI, NE’ IL SUPERAMENTO DI ESAMI DI LINGUA DEL CORSO DI STUDI SENZA LA SPECIFICA INDICAZIONE DEL LIVELLO CONSEGUITO NELL’AMBITO DEL QCER, NÈ LO STUDENTE PUO’ ESSERE ESONERATO DALL’OBBLIGO DI DOCUMENTARE LA CONOSCENZA LINGUISTICA SE L’UNIVERSITA’ PARTNER NON LA RICHIEDA, NE’ L’ONLINE LANGUAGE SUPPORT (OLS). </a:t>
            </a:r>
          </a:p>
          <a:p>
            <a:pPr marL="0" indent="0" algn="just">
              <a:buNone/>
            </a:pPr>
            <a:endParaRPr lang="it-IT" sz="1400" b="1" dirty="0">
              <a:solidFill>
                <a:srgbClr val="FF0000"/>
              </a:solidFill>
              <a:latin typeface="Book Antiqua" panose="02040602050305030304" pitchFamily="18" charset="0"/>
            </a:endParaRPr>
          </a:p>
          <a:p>
            <a:pPr marL="0" indent="0">
              <a:buNone/>
            </a:pPr>
            <a:r>
              <a:rPr lang="it-IT" sz="1400" b="1" dirty="0">
                <a:latin typeface="Book Antiqua" panose="02040602050305030304" pitchFamily="18" charset="0"/>
              </a:rPr>
              <a:t>Nb: la certificazione di conoscenza della lingua inglese è sempre accettata dalla struttura ospitante, anche se nel campo dedicato è indicata la lingua locale.</a:t>
            </a:r>
          </a:p>
          <a:p>
            <a:pPr marL="0" indent="0">
              <a:buNone/>
            </a:pPr>
            <a:r>
              <a:rPr lang="it-IT" sz="1700" b="1" dirty="0">
                <a:latin typeface="Book Antiqua" panose="02040602050305030304" pitchFamily="18" charset="0"/>
              </a:rPr>
              <a:t>All’arrivo presso la struttura estera ospitante, lo studente viene di regola iscritto a corsi di lingua del paese ospitante.</a:t>
            </a:r>
          </a:p>
          <a:p>
            <a:pPr marL="0" indent="0">
              <a:buNone/>
            </a:pPr>
            <a:endParaRPr lang="it-IT" sz="1400" b="1" dirty="0">
              <a:latin typeface="Book Antiqua" panose="02040602050305030304" pitchFamily="18" charset="0"/>
            </a:endParaRPr>
          </a:p>
          <a:p>
            <a:pPr marL="0" indent="0">
              <a:buNone/>
            </a:pPr>
            <a:r>
              <a:rPr lang="it-IT" sz="1400" b="1" u="sng" dirty="0">
                <a:latin typeface="Book Antiqua" panose="02040602050305030304" pitchFamily="18" charset="0"/>
              </a:rPr>
              <a:t>Sono esonerati dalla presentazione dei succitati documenti:</a:t>
            </a:r>
          </a:p>
          <a:p>
            <a:pPr marL="0" indent="0">
              <a:buNone/>
            </a:pPr>
            <a:r>
              <a:rPr lang="it-IT" sz="1400" dirty="0">
                <a:latin typeface="Book Antiqua" panose="02040602050305030304" pitchFamily="18" charset="0"/>
              </a:rPr>
              <a:t>1. gli studenti iscritti alla laurea della classe LM37 o già in possesso della laurea di primo livello L11;</a:t>
            </a:r>
          </a:p>
          <a:p>
            <a:pPr marL="0" indent="0">
              <a:buNone/>
            </a:pPr>
            <a:r>
              <a:rPr lang="it-IT" sz="1400" dirty="0">
                <a:latin typeface="Book Antiqua" panose="02040602050305030304" pitchFamily="18" charset="0"/>
              </a:rPr>
              <a:t>2. gli studenti che frequentano i corsi di studio dell’Ateneo Federico II offerti in lingua inglese e che</a:t>
            </a:r>
          </a:p>
          <a:p>
            <a:pPr marL="0" indent="0">
              <a:buNone/>
            </a:pPr>
            <a:r>
              <a:rPr lang="it-IT" sz="1400" dirty="0">
                <a:latin typeface="Book Antiqua" panose="02040602050305030304" pitchFamily="18" charset="0"/>
              </a:rPr>
              <a:t>frequenteranno presso l’università ospitante corsi di studio offerti in lingua inglese;</a:t>
            </a:r>
          </a:p>
          <a:p>
            <a:pPr marL="0" indent="0">
              <a:buNone/>
            </a:pPr>
            <a:r>
              <a:rPr lang="it-IT" sz="1400" dirty="0">
                <a:latin typeface="Book Antiqua" panose="02040602050305030304" pitchFamily="18" charset="0"/>
              </a:rPr>
              <a:t>3. gli studenti selezionati sui DOPPI TITOLI;</a:t>
            </a:r>
          </a:p>
          <a:p>
            <a:pPr marL="0" indent="0">
              <a:buNone/>
            </a:pPr>
            <a:r>
              <a:rPr lang="it-IT" sz="1400" dirty="0">
                <a:latin typeface="Book Antiqua" panose="02040602050305030304" pitchFamily="18" charset="0"/>
              </a:rPr>
              <a:t>4. gli studenti che abbiano già caricato in procedura l’attestato/certificato di competenza linguistica</a:t>
            </a:r>
          </a:p>
          <a:p>
            <a:pPr marL="0" indent="0">
              <a:buNone/>
            </a:pPr>
            <a:r>
              <a:rPr lang="it-IT" sz="1400" dirty="0">
                <a:latin typeface="Book Antiqua" panose="02040602050305030304" pitchFamily="18" charset="0"/>
              </a:rPr>
              <a:t>coerente con la sede assegnata e con il livello richiesto e riportato nelle tabelle.</a:t>
            </a:r>
          </a:p>
          <a:p>
            <a:pPr marL="0" indent="0">
              <a:buNone/>
            </a:pPr>
            <a:r>
              <a:rPr lang="it-IT" sz="1400" dirty="0">
                <a:latin typeface="Book Antiqua" panose="02040602050305030304" pitchFamily="18" charset="0"/>
              </a:rPr>
              <a:t>Inoltre, come supporto agli studenti in partenza e dopo la firma del contratto la Commissione Europea ha,</a:t>
            </a:r>
          </a:p>
          <a:p>
            <a:pPr marL="0" indent="0">
              <a:buNone/>
            </a:pPr>
            <a:r>
              <a:rPr lang="it-IT" sz="1400" dirty="0">
                <a:latin typeface="Book Antiqua" panose="02040602050305030304" pitchFamily="18" charset="0"/>
              </a:rPr>
              <a:t>finora, fornito corsi di lingua online. </a:t>
            </a:r>
            <a:br>
              <a:rPr lang="it-IT" sz="1400" dirty="0">
                <a:latin typeface="Book Antiqua" panose="02040602050305030304" pitchFamily="18" charset="0"/>
              </a:rPr>
            </a:br>
            <a:r>
              <a:rPr lang="it-IT" sz="1400" dirty="0">
                <a:latin typeface="Book Antiqua" panose="02040602050305030304" pitchFamily="18" charset="0"/>
              </a:rPr>
              <a:t>Per maggiori informazioni:</a:t>
            </a:r>
            <a:endParaRPr lang="it-IT" sz="1600" dirty="0">
              <a:latin typeface="Book Antiqua" panose="02040602050305030304" pitchFamily="18" charset="0"/>
            </a:endParaRPr>
          </a:p>
        </p:txBody>
      </p:sp>
      <p:pic>
        <p:nvPicPr>
          <p:cNvPr id="19458" name="Picture 2" descr="Nel mondo esistono 8475 lingue parlate. Ma è un numero in continua  evoluzione. - Eurologos Milano">
            <a:extLst>
              <a:ext uri="{FF2B5EF4-FFF2-40B4-BE49-F238E27FC236}">
                <a16:creationId xmlns:a16="http://schemas.microsoft.com/office/drawing/2014/main" id="{1B75562C-BCE1-044C-8F4A-D3DDDCCDA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3222" y="243751"/>
            <a:ext cx="2500821" cy="118525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36413E8-AB90-894B-BA58-E40C1DDD8C04}"/>
              </a:ext>
            </a:extLst>
          </p:cNvPr>
          <p:cNvSpPr/>
          <p:nvPr/>
        </p:nvSpPr>
        <p:spPr>
          <a:xfrm>
            <a:off x="3350587" y="5724144"/>
            <a:ext cx="3297101" cy="962659"/>
          </a:xfrm>
          <a:prstGeom prst="rect">
            <a:avLst/>
          </a:prstGeom>
          <a:solidFill>
            <a:schemeClr val="tx2">
              <a:lumMod val="40000"/>
              <a:lumOff val="60000"/>
            </a:schemeClr>
          </a:solidFill>
        </p:spPr>
        <p:style>
          <a:lnRef idx="1">
            <a:schemeClr val="accent4"/>
          </a:lnRef>
          <a:fillRef idx="3">
            <a:schemeClr val="accent4"/>
          </a:fillRef>
          <a:effectRef idx="2">
            <a:schemeClr val="accent4"/>
          </a:effectRef>
          <a:fontRef idx="minor">
            <a:schemeClr val="lt1"/>
          </a:fontRef>
        </p:style>
        <p:txBody>
          <a:bodyPr rtlCol="0" anchor="ctr"/>
          <a:lstStyle/>
          <a:p>
            <a:r>
              <a:rPr lang="it-IT" sz="1600" b="1" i="1" dirty="0">
                <a:solidFill>
                  <a:schemeClr val="tx1"/>
                </a:solidFill>
                <a:latin typeface="Book Antiqua" panose="02040602050305030304" pitchFamily="18" charset="0"/>
              </a:rPr>
              <a:t>Centro Linguistico di Ateneo</a:t>
            </a:r>
            <a:br>
              <a:rPr lang="it-IT" sz="1600" dirty="0">
                <a:latin typeface="Book Antiqua" panose="02040602050305030304" pitchFamily="18" charset="0"/>
              </a:rPr>
            </a:br>
            <a:r>
              <a:rPr lang="it-IT" sz="1600" b="1" i="1" dirty="0">
                <a:solidFill>
                  <a:schemeClr val="tx1"/>
                </a:solidFill>
                <a:latin typeface="Book Antiqua" panose="02040602050305030304" pitchFamily="18" charset="0"/>
              </a:rPr>
              <a:t>e-mail: </a:t>
            </a:r>
            <a:r>
              <a:rPr lang="it-IT" sz="1600" b="1" i="1" dirty="0">
                <a:latin typeface="Book Antiqua" panose="02040602050305030304" pitchFamily="18" charset="0"/>
                <a:hlinkClick r:id="rId3"/>
              </a:rPr>
              <a:t>cla@unina.it</a:t>
            </a:r>
            <a:br>
              <a:rPr lang="it-IT" sz="1600" b="1" i="1" dirty="0">
                <a:latin typeface="Book Antiqua" panose="02040602050305030304" pitchFamily="18" charset="0"/>
                <a:hlinkClick r:id="rId3"/>
              </a:rPr>
            </a:br>
            <a:r>
              <a:rPr lang="it-IT" sz="1600" b="1" i="1" dirty="0">
                <a:solidFill>
                  <a:schemeClr val="tx1"/>
                </a:solidFill>
                <a:latin typeface="Book Antiqua" panose="02040602050305030304" pitchFamily="18" charset="0"/>
              </a:rPr>
              <a:t>web: </a:t>
            </a:r>
            <a:r>
              <a:rPr lang="it-IT" sz="1600" b="1" i="1" dirty="0">
                <a:latin typeface="Book Antiqua" panose="02040602050305030304" pitchFamily="18" charset="0"/>
                <a:hlinkClick r:id="rId4"/>
              </a:rPr>
              <a:t>www.cla.unina.it</a:t>
            </a:r>
            <a:endParaRPr lang="it-IT" sz="1600" dirty="0">
              <a:latin typeface="Book Antiqua" panose="02040602050305030304" pitchFamily="18" charset="0"/>
            </a:endParaRPr>
          </a:p>
        </p:txBody>
      </p:sp>
      <p:sp>
        <p:nvSpPr>
          <p:cNvPr id="10" name="Bent-Up Arrow 9">
            <a:extLst>
              <a:ext uri="{FF2B5EF4-FFF2-40B4-BE49-F238E27FC236}">
                <a16:creationId xmlns:a16="http://schemas.microsoft.com/office/drawing/2014/main" id="{88C12C6E-A549-1440-80BA-3B856A6B6B1A}"/>
              </a:ext>
            </a:extLst>
          </p:cNvPr>
          <p:cNvSpPr/>
          <p:nvPr/>
        </p:nvSpPr>
        <p:spPr>
          <a:xfrm rot="5400000">
            <a:off x="1490663" y="5342349"/>
            <a:ext cx="1132223" cy="1540701"/>
          </a:xfrm>
          <a:prstGeom prst="bentUpArrow">
            <a:avLst/>
          </a:prstGeom>
          <a:solidFill>
            <a:schemeClr val="tx2">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pic>
        <p:nvPicPr>
          <p:cNvPr id="2" name="Picture 2" descr="logo dicmapi">
            <a:extLst>
              <a:ext uri="{FF2B5EF4-FFF2-40B4-BE49-F238E27FC236}">
                <a16:creationId xmlns:a16="http://schemas.microsoft.com/office/drawing/2014/main" id="{C08DE7BA-1C50-49E4-DC7F-BE3BC489A9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2006" y="6138298"/>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Rectangle 5">
            <a:extLst>
              <a:ext uri="{FF2B5EF4-FFF2-40B4-BE49-F238E27FC236}">
                <a16:creationId xmlns:a16="http://schemas.microsoft.com/office/drawing/2014/main" id="{645EF607-3262-516E-8B04-617AB773C8D4}"/>
              </a:ext>
            </a:extLst>
          </p:cNvPr>
          <p:cNvSpPr/>
          <p:nvPr/>
        </p:nvSpPr>
        <p:spPr>
          <a:xfrm>
            <a:off x="279957" y="291870"/>
            <a:ext cx="6083265" cy="1137134"/>
          </a:xfrm>
          <a:prstGeom prst="rect">
            <a:avLst/>
          </a:prstGeom>
          <a:solidFill>
            <a:schemeClr val="tx2">
              <a:lumMod val="40000"/>
              <a:lumOff val="60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it-IT" sz="4000" dirty="0">
                <a:solidFill>
                  <a:schemeClr val="tx1"/>
                </a:solidFill>
                <a:latin typeface="Book Antiqua" panose="02040602050305030304" pitchFamily="18" charset="0"/>
              </a:rPr>
              <a:t>Conoscenza della Lingua</a:t>
            </a:r>
            <a:endParaRPr lang="en-US" sz="4000" b="1" dirty="0">
              <a:solidFill>
                <a:schemeClr val="tx1"/>
              </a:solidFill>
              <a:latin typeface="Book Antiqua" panose="02040602050305030304" pitchFamily="18" charset="0"/>
            </a:endParaRPr>
          </a:p>
        </p:txBody>
      </p:sp>
      <p:pic>
        <p:nvPicPr>
          <p:cNvPr id="6" name="Immagine 5">
            <a:extLst>
              <a:ext uri="{FF2B5EF4-FFF2-40B4-BE49-F238E27FC236}">
                <a16:creationId xmlns:a16="http://schemas.microsoft.com/office/drawing/2014/main" id="{15679B67-84A5-1D53-7F28-2FE611FD1A99}"/>
              </a:ext>
            </a:extLst>
          </p:cNvPr>
          <p:cNvPicPr>
            <a:picLocks noChangeAspect="1"/>
          </p:cNvPicPr>
          <p:nvPr/>
        </p:nvPicPr>
        <p:blipFill>
          <a:blip r:embed="rId6"/>
          <a:stretch>
            <a:fillRect/>
          </a:stretch>
        </p:blipFill>
        <p:spPr>
          <a:xfrm>
            <a:off x="6956208" y="6106591"/>
            <a:ext cx="657424" cy="614916"/>
          </a:xfrm>
          <a:prstGeom prst="rect">
            <a:avLst/>
          </a:prstGeom>
        </p:spPr>
      </p:pic>
      <p:sp>
        <p:nvSpPr>
          <p:cNvPr id="7" name="Frame 3">
            <a:extLst>
              <a:ext uri="{FF2B5EF4-FFF2-40B4-BE49-F238E27FC236}">
                <a16:creationId xmlns:a16="http://schemas.microsoft.com/office/drawing/2014/main" id="{20BAFF48-2644-AC33-E294-BA834C38C266}"/>
              </a:ext>
            </a:extLst>
          </p:cNvPr>
          <p:cNvSpPr/>
          <p:nvPr/>
        </p:nvSpPr>
        <p:spPr>
          <a:xfrm>
            <a:off x="-21772" y="0"/>
            <a:ext cx="9187543" cy="6858000"/>
          </a:xfrm>
          <a:prstGeom prst="frame">
            <a:avLst>
              <a:gd name="adj1" fmla="val 1358"/>
            </a:avLst>
          </a:prstGeom>
          <a:solidFill>
            <a:schemeClr val="accent1"/>
          </a:solidFill>
          <a:ln>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715475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319414" y="1686323"/>
            <a:ext cx="8229600" cy="4525963"/>
          </a:xfrm>
        </p:spPr>
        <p:txBody>
          <a:bodyPr>
            <a:normAutofit/>
          </a:bodyPr>
          <a:lstStyle/>
          <a:p>
            <a:pPr marL="0" indent="0" algn="just">
              <a:buNone/>
            </a:pPr>
            <a:endParaRPr lang="it-IT" sz="1500" b="1" dirty="0">
              <a:latin typeface="Book Antiqua" panose="02040602050305030304" pitchFamily="18" charset="0"/>
            </a:endParaRPr>
          </a:p>
          <a:p>
            <a:pPr marL="0" indent="0" algn="just">
              <a:buNone/>
            </a:pPr>
            <a:endParaRPr lang="it-IT" sz="1500" b="1" dirty="0">
              <a:latin typeface="Book Antiqua" panose="02040602050305030304" pitchFamily="18" charset="0"/>
            </a:endParaRPr>
          </a:p>
          <a:p>
            <a:pPr marL="0" indent="0" algn="just">
              <a:buNone/>
            </a:pPr>
            <a:r>
              <a:rPr lang="it-IT" sz="1500" b="1" dirty="0">
                <a:latin typeface="Book Antiqua" panose="02040602050305030304" pitchFamily="18" charset="0"/>
              </a:rPr>
              <a:t>Erasmus+ </a:t>
            </a:r>
            <a:r>
              <a:rPr lang="it-IT" sz="1500" dirty="0">
                <a:latin typeface="Book Antiqua" panose="02040602050305030304" pitchFamily="18" charset="0"/>
              </a:rPr>
              <a:t>è il programma di mobilità voluto e finanziato dall’Unione Europea che consente agli </a:t>
            </a:r>
            <a:r>
              <a:rPr lang="it-IT" sz="1500" b="1" i="1" dirty="0">
                <a:latin typeface="Book Antiqua" panose="02040602050305030304" pitchFamily="18" charset="0"/>
              </a:rPr>
              <a:t>studenti universitari</a:t>
            </a:r>
            <a:r>
              <a:rPr lang="it-IT" sz="1500" b="1" dirty="0">
                <a:latin typeface="Book Antiqua" panose="02040602050305030304" pitchFamily="18" charset="0"/>
              </a:rPr>
              <a:t> </a:t>
            </a:r>
            <a:r>
              <a:rPr lang="it-IT" sz="1500" dirty="0">
                <a:latin typeface="Book Antiqua" panose="02040602050305030304" pitchFamily="18" charset="0"/>
              </a:rPr>
              <a:t>di trascorrere un periodo di studio presso una Università di un diverso paese con un contributo finanziario UE e con la possibilità di seguire corsi, sostenere esami e di usufruire delle strutture disponibili senza pagare a questa le tasse di iscrizione. </a:t>
            </a:r>
          </a:p>
          <a:p>
            <a:pPr marL="0" indent="0" algn="just">
              <a:buNone/>
            </a:pPr>
            <a:r>
              <a:rPr lang="it-IT" sz="1500" dirty="0">
                <a:latin typeface="Book Antiqua" panose="02040602050305030304" pitchFamily="18" charset="0"/>
              </a:rPr>
              <a:t>L'attività didattica (esami, tirocini) svolta in Erasmus viene poi riconosciuta, sia in termini di crediti che di voti, dall'Università di appartenenza.</a:t>
            </a:r>
          </a:p>
          <a:p>
            <a:pPr marL="0" indent="0" algn="just">
              <a:buNone/>
            </a:pPr>
            <a:br>
              <a:rPr lang="it-IT" sz="1500" dirty="0">
                <a:latin typeface="Book Antiqua" panose="02040602050305030304" pitchFamily="18" charset="0"/>
              </a:rPr>
            </a:br>
            <a:r>
              <a:rPr lang="it-IT" sz="1500" dirty="0">
                <a:latin typeface="Book Antiqua" panose="02040602050305030304" pitchFamily="18" charset="0"/>
              </a:rPr>
              <a:t>Il Programma Erasmus+ consente così di vivere esperienze culturali all'estero, di conoscere nuovi sistemi di istruzione superiore, di perfezionare la conoscenza di almeno un'altra lingua e di incontrare giovani di altri Paesi, partecipando attivamente alla costruzione di una Europa sempre più unita.</a:t>
            </a:r>
          </a:p>
          <a:p>
            <a:pPr marL="0" indent="0" algn="just">
              <a:buNone/>
            </a:pPr>
            <a:endParaRPr lang="it-IT" sz="1500" dirty="0">
              <a:latin typeface="Book Antiqua" panose="02040602050305030304" pitchFamily="18" charset="0"/>
            </a:endParaRPr>
          </a:p>
          <a:p>
            <a:pPr marL="0" indent="0" algn="just">
              <a:buNone/>
            </a:pPr>
            <a:endParaRPr lang="it-IT" sz="1500" dirty="0">
              <a:latin typeface="Book Antiqua" panose="02040602050305030304" pitchFamily="18" charset="0"/>
            </a:endParaRPr>
          </a:p>
          <a:p>
            <a:pPr marL="0" indent="0" algn="just">
              <a:buNone/>
            </a:pPr>
            <a:endParaRPr lang="it-IT" sz="1500" b="1" dirty="0">
              <a:latin typeface="Book Antiqua" panose="02040602050305030304" pitchFamily="18" charset="0"/>
            </a:endParaRPr>
          </a:p>
          <a:p>
            <a:pPr marL="0" indent="0">
              <a:buNone/>
            </a:pPr>
            <a:endParaRPr lang="it-IT" sz="1500" dirty="0">
              <a:latin typeface="Book Antiqua" panose="02040602050305030304" pitchFamily="18" charset="0"/>
            </a:endParaRPr>
          </a:p>
          <a:p>
            <a:pPr marL="0" indent="0">
              <a:buNone/>
            </a:pPr>
            <a:endParaRPr lang="it-IT" dirty="0"/>
          </a:p>
          <a:p>
            <a:pPr marL="0" indent="0">
              <a:buNone/>
            </a:pPr>
            <a:endParaRPr lang="it-IT" dirty="0"/>
          </a:p>
          <a:p>
            <a:pPr marL="0" indent="0">
              <a:buNone/>
            </a:pPr>
            <a:endParaRPr lang="it-IT" dirty="0"/>
          </a:p>
          <a:p>
            <a:pPr marL="0" indent="0">
              <a:buNone/>
            </a:pPr>
            <a:endParaRPr lang="it-IT" dirty="0"/>
          </a:p>
          <a:p>
            <a:pPr marL="0" indent="0">
              <a:buNone/>
            </a:pPr>
            <a:endParaRPr lang="it-IT" dirty="0"/>
          </a:p>
        </p:txBody>
      </p:sp>
      <p:pic>
        <p:nvPicPr>
          <p:cNvPr id="4" name="Immagine 3"/>
          <p:cNvPicPr>
            <a:picLocks noChangeAspect="1"/>
          </p:cNvPicPr>
          <p:nvPr/>
        </p:nvPicPr>
        <p:blipFill>
          <a:blip r:embed="rId2"/>
          <a:stretch>
            <a:fillRect/>
          </a:stretch>
        </p:blipFill>
        <p:spPr>
          <a:xfrm>
            <a:off x="4628367" y="418136"/>
            <a:ext cx="3801649" cy="1077629"/>
          </a:xfrm>
          <a:prstGeom prst="rect">
            <a:avLst/>
          </a:prstGeom>
        </p:spPr>
      </p:pic>
      <p:sp>
        <p:nvSpPr>
          <p:cNvPr id="5" name="Frame 4">
            <a:extLst>
              <a:ext uri="{FF2B5EF4-FFF2-40B4-BE49-F238E27FC236}">
                <a16:creationId xmlns:a16="http://schemas.microsoft.com/office/drawing/2014/main" id="{B22A172E-78D6-FD4C-8C65-DAB2ECB6D80A}"/>
              </a:ext>
            </a:extLst>
          </p:cNvPr>
          <p:cNvSpPr/>
          <p:nvPr/>
        </p:nvSpPr>
        <p:spPr>
          <a:xfrm>
            <a:off x="0" y="0"/>
            <a:ext cx="9144000" cy="6858000"/>
          </a:xfrm>
          <a:prstGeom prst="frame">
            <a:avLst>
              <a:gd name="adj1" fmla="val 135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 name="Rounded Rectangle 5">
            <a:extLst>
              <a:ext uri="{FF2B5EF4-FFF2-40B4-BE49-F238E27FC236}">
                <a16:creationId xmlns:a16="http://schemas.microsoft.com/office/drawing/2014/main" id="{93019E11-0B13-0E4C-B254-B952FD75177F}"/>
              </a:ext>
            </a:extLst>
          </p:cNvPr>
          <p:cNvSpPr/>
          <p:nvPr/>
        </p:nvSpPr>
        <p:spPr>
          <a:xfrm>
            <a:off x="319414" y="418136"/>
            <a:ext cx="3989539" cy="1077629"/>
          </a:xfrm>
          <a:prstGeom prst="roundRect">
            <a:avLst>
              <a:gd name="adj" fmla="val 388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4000" dirty="0">
                <a:latin typeface="Book Antiqua" panose="02040602050305030304" pitchFamily="18" charset="0"/>
              </a:rPr>
              <a:t> </a:t>
            </a:r>
            <a:r>
              <a:rPr lang="it-IT" sz="4000" dirty="0">
                <a:solidFill>
                  <a:schemeClr val="tx1"/>
                </a:solidFill>
                <a:latin typeface="Book Antiqua" panose="02040602050305030304" pitchFamily="18" charset="0"/>
              </a:rPr>
              <a:t>ERASMUS+</a:t>
            </a:r>
            <a:endParaRPr lang="en-US" sz="4000" dirty="0">
              <a:solidFill>
                <a:schemeClr val="tx1"/>
              </a:solidFill>
              <a:latin typeface="Book Antiqua" panose="02040602050305030304" pitchFamily="18" charset="0"/>
            </a:endParaRPr>
          </a:p>
        </p:txBody>
      </p:sp>
      <p:pic>
        <p:nvPicPr>
          <p:cNvPr id="2" name="Picture 2" descr="logo dicmapi">
            <a:extLst>
              <a:ext uri="{FF2B5EF4-FFF2-40B4-BE49-F238E27FC236}">
                <a16:creationId xmlns:a16="http://schemas.microsoft.com/office/drawing/2014/main" id="{8CE2A518-8992-0138-8719-D8A7C7AC50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3777" y="5849030"/>
            <a:ext cx="1944613" cy="80006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743DBF06-0514-494A-9D51-1D422D38F9F2}"/>
              </a:ext>
            </a:extLst>
          </p:cNvPr>
          <p:cNvPicPr>
            <a:picLocks noChangeAspect="1"/>
          </p:cNvPicPr>
          <p:nvPr/>
        </p:nvPicPr>
        <p:blipFill>
          <a:blip r:embed="rId4"/>
          <a:stretch>
            <a:fillRect/>
          </a:stretch>
        </p:blipFill>
        <p:spPr>
          <a:xfrm>
            <a:off x="106123" y="5837331"/>
            <a:ext cx="1178392" cy="873458"/>
          </a:xfrm>
          <a:prstGeom prst="rect">
            <a:avLst/>
          </a:prstGeom>
        </p:spPr>
      </p:pic>
    </p:spTree>
    <p:extLst>
      <p:ext uri="{BB962C8B-B14F-4D97-AF65-F5344CB8AC3E}">
        <p14:creationId xmlns:p14="http://schemas.microsoft.com/office/powerpoint/2010/main" val="3840258518"/>
      </p:ext>
    </p:extLst>
  </p:cSld>
  <p:clrMapOvr>
    <a:masterClrMapping/>
  </p:clrMapOvr>
  <mc:AlternateContent xmlns:mc="http://schemas.openxmlformats.org/markup-compatibility/2006" xmlns:p14="http://schemas.microsoft.com/office/powerpoint/2010/main">
    <mc:Choice Requires="p14">
      <p:transition spd="slow" p14:dur="2000" advTm="5497"/>
    </mc:Choice>
    <mc:Fallback xmlns="">
      <p:transition spd="slow" advTm="549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7675418" y="102840"/>
            <a:ext cx="1468581" cy="1517697"/>
          </a:xfrm>
          <a:prstGeom prst="rect">
            <a:avLst/>
          </a:prstGeom>
        </p:spPr>
      </p:pic>
      <p:sp>
        <p:nvSpPr>
          <p:cNvPr id="3" name="Segnaposto contenuto 2"/>
          <p:cNvSpPr>
            <a:spLocks noGrp="1"/>
          </p:cNvSpPr>
          <p:nvPr>
            <p:ph idx="1"/>
          </p:nvPr>
        </p:nvSpPr>
        <p:spPr>
          <a:xfrm>
            <a:off x="173736" y="741629"/>
            <a:ext cx="8796528" cy="4893251"/>
          </a:xfrm>
        </p:spPr>
        <p:txBody>
          <a:bodyPr>
            <a:normAutofit/>
          </a:bodyPr>
          <a:lstStyle/>
          <a:p>
            <a:pPr marL="0" indent="0" algn="just">
              <a:buNone/>
            </a:pPr>
            <a:endParaRPr lang="it-IT" dirty="0">
              <a:latin typeface="Book Antiqua" panose="02040602050305030304" pitchFamily="18" charset="0"/>
            </a:endParaRPr>
          </a:p>
          <a:p>
            <a:pPr marL="0" indent="0" algn="just">
              <a:buNone/>
            </a:pPr>
            <a:endParaRPr lang="it-IT" sz="2400" dirty="0">
              <a:latin typeface="Book Antiqua" panose="02040602050305030304" pitchFamily="18" charset="0"/>
            </a:endParaRPr>
          </a:p>
          <a:p>
            <a:pPr marL="0" indent="0" algn="just">
              <a:buNone/>
            </a:pPr>
            <a:r>
              <a:rPr lang="it-IT" sz="1400" dirty="0">
                <a:latin typeface="Book Antiqua" panose="02040602050305030304" pitchFamily="18" charset="0"/>
              </a:rPr>
              <a:t>I contributi per la mobilità Erasmus sono determinati sulla base dei giorni di effettiva permanenza presso l’Università estera, come dichiarato nel certificato di permanenza (certificate of </a:t>
            </a:r>
            <a:r>
              <a:rPr lang="it-IT" sz="1400" dirty="0" err="1">
                <a:latin typeface="Book Antiqua" panose="02040602050305030304" pitchFamily="18" charset="0"/>
              </a:rPr>
              <a:t>attendance</a:t>
            </a:r>
            <a:r>
              <a:rPr lang="it-IT" sz="1400" dirty="0">
                <a:latin typeface="Book Antiqua" panose="02040602050305030304" pitchFamily="18" charset="0"/>
              </a:rPr>
              <a:t>). </a:t>
            </a:r>
          </a:p>
          <a:p>
            <a:pPr marL="0" indent="0" algn="just">
              <a:buNone/>
            </a:pPr>
            <a:r>
              <a:rPr lang="it-IT" sz="1400" dirty="0">
                <a:latin typeface="Book Antiqua" panose="02040602050305030304" pitchFamily="18" charset="0"/>
              </a:rPr>
              <a:t>La borsa di studio per gli studenti in mobilità verso i paesi associati al programma e Regno Unito e Svizzera per fini di studio si compone di: </a:t>
            </a:r>
          </a:p>
          <a:p>
            <a:pPr marL="0" indent="0">
              <a:buNone/>
            </a:pPr>
            <a:r>
              <a:rPr lang="it-IT" sz="1400" b="1" dirty="0">
                <a:latin typeface="Book Antiqua" panose="02040602050305030304" pitchFamily="18" charset="0"/>
              </a:rPr>
              <a:t>                 1) Contributo dell'Unione Europea</a:t>
            </a:r>
            <a:r>
              <a:rPr lang="it-IT" sz="1200" b="1" dirty="0">
                <a:latin typeface="Book Antiqua" panose="02040602050305030304" pitchFamily="18" charset="0"/>
              </a:rPr>
              <a:t>: </a:t>
            </a:r>
          </a:p>
          <a:p>
            <a:pPr marL="0" indent="0">
              <a:buNone/>
            </a:pPr>
            <a:r>
              <a:rPr lang="it-IT" sz="1200" dirty="0">
                <a:latin typeface="Book Antiqua" panose="02040602050305030304" pitchFamily="18" charset="0"/>
              </a:rPr>
              <a:t>                           </a:t>
            </a:r>
            <a:endParaRPr lang="it-IT" dirty="0">
              <a:latin typeface="Book Antiqua" panose="02040602050305030304" pitchFamily="18" charset="0"/>
            </a:endParaRPr>
          </a:p>
        </p:txBody>
      </p:sp>
      <p:sp>
        <p:nvSpPr>
          <p:cNvPr id="8" name="Title 7">
            <a:extLst>
              <a:ext uri="{FF2B5EF4-FFF2-40B4-BE49-F238E27FC236}">
                <a16:creationId xmlns:a16="http://schemas.microsoft.com/office/drawing/2014/main" id="{9C02734F-EDF4-3744-9DDA-7F2A01EAA6A3}"/>
              </a:ext>
            </a:extLst>
          </p:cNvPr>
          <p:cNvSpPr>
            <a:spLocks noGrp="1"/>
          </p:cNvSpPr>
          <p:nvPr>
            <p:ph type="title"/>
          </p:nvPr>
        </p:nvSpPr>
        <p:spPr>
          <a:xfrm>
            <a:off x="492797" y="348385"/>
            <a:ext cx="5480137" cy="874735"/>
          </a:xfrm>
          <a:prstGeom prst="rect">
            <a:avLst/>
          </a:prstGeom>
          <a:solidFill>
            <a:schemeClr val="tx2">
              <a:lumMod val="40000"/>
              <a:lumOff val="60000"/>
            </a:schemeClr>
          </a:solidFill>
        </p:spPr>
        <p:style>
          <a:lnRef idx="1">
            <a:schemeClr val="accent5"/>
          </a:lnRef>
          <a:fillRef idx="3">
            <a:schemeClr val="accent5"/>
          </a:fillRef>
          <a:effectRef idx="2">
            <a:schemeClr val="accent5"/>
          </a:effectRef>
          <a:fontRef idx="minor">
            <a:schemeClr val="lt1"/>
          </a:fontRef>
        </p:style>
        <p:txBody>
          <a:bodyPr rtlCol="0" anchor="ctr">
            <a:normAutofit/>
          </a:bodyPr>
          <a:lstStyle/>
          <a:p>
            <a:pPr algn="ctr"/>
            <a:r>
              <a:rPr lang="it-IT" sz="3600" dirty="0">
                <a:solidFill>
                  <a:schemeClr val="tx1"/>
                </a:solidFill>
                <a:latin typeface="Book Antiqua" panose="02040602050305030304" pitchFamily="18" charset="0"/>
              </a:rPr>
              <a:t>Sostegno Finanziario</a:t>
            </a:r>
            <a:endParaRPr lang="en-US" sz="3600" b="1" dirty="0">
              <a:solidFill>
                <a:schemeClr val="tx1"/>
              </a:solidFill>
              <a:latin typeface="Book Antiqua" panose="02040602050305030304" pitchFamily="18" charset="0"/>
            </a:endParaRPr>
          </a:p>
        </p:txBody>
      </p:sp>
      <p:pic>
        <p:nvPicPr>
          <p:cNvPr id="7" name="Picture 2" descr="logo dicmapi">
            <a:extLst>
              <a:ext uri="{FF2B5EF4-FFF2-40B4-BE49-F238E27FC236}">
                <a16:creationId xmlns:a16="http://schemas.microsoft.com/office/drawing/2014/main" id="{701AF099-5713-17DB-7120-180FB8B8A2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4321" y="6158536"/>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Frame 3">
            <a:extLst>
              <a:ext uri="{FF2B5EF4-FFF2-40B4-BE49-F238E27FC236}">
                <a16:creationId xmlns:a16="http://schemas.microsoft.com/office/drawing/2014/main" id="{FDFCAB48-CF3C-5346-7C07-4EC848DCE584}"/>
              </a:ext>
            </a:extLst>
          </p:cNvPr>
          <p:cNvSpPr/>
          <p:nvPr/>
        </p:nvSpPr>
        <p:spPr>
          <a:xfrm>
            <a:off x="-43543" y="0"/>
            <a:ext cx="9187543" cy="6858000"/>
          </a:xfrm>
          <a:prstGeom prst="frame">
            <a:avLst>
              <a:gd name="adj1" fmla="val 1358"/>
            </a:avLst>
          </a:prstGeom>
          <a:solidFill>
            <a:schemeClr val="accent1"/>
          </a:solidFill>
          <a:ln>
            <a:no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it-IT" dirty="0">
                <a:latin typeface="Book Antiqua" panose="02040602050305030304" pitchFamily="18" charset="0"/>
              </a:rPr>
              <a:t>destinazione</a:t>
            </a:r>
            <a:endParaRPr lang="en-US" dirty="0">
              <a:solidFill>
                <a:schemeClr val="tx1"/>
              </a:solidFill>
            </a:endParaRPr>
          </a:p>
        </p:txBody>
      </p:sp>
      <p:pic>
        <p:nvPicPr>
          <p:cNvPr id="9" name="Immagine 8">
            <a:extLst>
              <a:ext uri="{FF2B5EF4-FFF2-40B4-BE49-F238E27FC236}">
                <a16:creationId xmlns:a16="http://schemas.microsoft.com/office/drawing/2014/main" id="{D1BDFE3D-A29D-947A-7FAE-1B2F1DB1CC64}"/>
              </a:ext>
            </a:extLst>
          </p:cNvPr>
          <p:cNvPicPr>
            <a:picLocks noChangeAspect="1"/>
          </p:cNvPicPr>
          <p:nvPr/>
        </p:nvPicPr>
        <p:blipFill>
          <a:blip r:embed="rId5"/>
          <a:stretch>
            <a:fillRect/>
          </a:stretch>
        </p:blipFill>
        <p:spPr>
          <a:xfrm>
            <a:off x="173736" y="6116371"/>
            <a:ext cx="657424" cy="614916"/>
          </a:xfrm>
          <a:prstGeom prst="rect">
            <a:avLst/>
          </a:prstGeom>
        </p:spPr>
      </p:pic>
      <p:graphicFrame>
        <p:nvGraphicFramePr>
          <p:cNvPr id="5" name="Tabella 4">
            <a:extLst>
              <a:ext uri="{FF2B5EF4-FFF2-40B4-BE49-F238E27FC236}">
                <a16:creationId xmlns:a16="http://schemas.microsoft.com/office/drawing/2014/main" id="{AC4639F1-F5B9-0DCC-6759-065C04E832D3}"/>
              </a:ext>
            </a:extLst>
          </p:cNvPr>
          <p:cNvGraphicFramePr>
            <a:graphicFrameLocks noGrp="1"/>
          </p:cNvGraphicFramePr>
          <p:nvPr>
            <p:extLst>
              <p:ext uri="{D42A27DB-BD31-4B8C-83A1-F6EECF244321}">
                <p14:modId xmlns:p14="http://schemas.microsoft.com/office/powerpoint/2010/main" val="1339659016"/>
              </p:ext>
            </p:extLst>
          </p:nvPr>
        </p:nvGraphicFramePr>
        <p:xfrm>
          <a:off x="1104186" y="3029379"/>
          <a:ext cx="6219191" cy="2621915"/>
        </p:xfrm>
        <a:graphic>
          <a:graphicData uri="http://schemas.openxmlformats.org/drawingml/2006/table">
            <a:tbl>
              <a:tblPr firstRow="1" firstCol="1" bandRow="1"/>
              <a:tblGrid>
                <a:gridCol w="1522575">
                  <a:extLst>
                    <a:ext uri="{9D8B030D-6E8A-4147-A177-3AD203B41FA5}">
                      <a16:colId xmlns:a16="http://schemas.microsoft.com/office/drawing/2014/main" val="250311273"/>
                    </a:ext>
                  </a:extLst>
                </a:gridCol>
                <a:gridCol w="3617861">
                  <a:extLst>
                    <a:ext uri="{9D8B030D-6E8A-4147-A177-3AD203B41FA5}">
                      <a16:colId xmlns:a16="http://schemas.microsoft.com/office/drawing/2014/main" val="3939461889"/>
                    </a:ext>
                  </a:extLst>
                </a:gridCol>
                <a:gridCol w="1078755">
                  <a:extLst>
                    <a:ext uri="{9D8B030D-6E8A-4147-A177-3AD203B41FA5}">
                      <a16:colId xmlns:a16="http://schemas.microsoft.com/office/drawing/2014/main" val="2155625096"/>
                    </a:ext>
                  </a:extLst>
                </a:gridCol>
              </a:tblGrid>
              <a:tr h="1012190">
                <a:tc>
                  <a:txBody>
                    <a:bodyPr/>
                    <a:lstStyle/>
                    <a:p>
                      <a:pPr marL="78105" marR="33655" indent="-6350" algn="ctr">
                        <a:lnSpc>
                          <a:spcPct val="107000"/>
                        </a:lnSpc>
                        <a:spcAft>
                          <a:spcPts val="560"/>
                        </a:spcAft>
                      </a:pPr>
                      <a:r>
                        <a:rPr lang="it-IT" sz="1100" kern="100">
                          <a:solidFill>
                            <a:srgbClr val="000000"/>
                          </a:solidFill>
                          <a:effectLst/>
                          <a:latin typeface="Times New Roman" panose="02020603050405020304" pitchFamily="18" charset="0"/>
                          <a:ea typeface="Times New Roman" panose="02020603050405020304" pitchFamily="18" charset="0"/>
                        </a:rPr>
                        <a:t>GRUPPO 1 </a:t>
                      </a:r>
                    </a:p>
                    <a:p>
                      <a:pPr marL="78105" marR="3619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costo della vita ALTO </a:t>
                      </a:r>
                    </a:p>
                  </a:txBody>
                  <a:tcPr marL="56515" marR="20955" marT="30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indent="-6350" algn="ctr">
                        <a:lnSpc>
                          <a:spcPct val="105000"/>
                        </a:lnSpc>
                        <a:spcAft>
                          <a:spcPts val="600"/>
                        </a:spcAft>
                      </a:pPr>
                      <a:r>
                        <a:rPr lang="it-IT" sz="1100" kern="100">
                          <a:solidFill>
                            <a:srgbClr val="000000"/>
                          </a:solidFill>
                          <a:effectLst/>
                          <a:latin typeface="Times New Roman" panose="02020603050405020304" pitchFamily="18" charset="0"/>
                          <a:ea typeface="Times New Roman" panose="02020603050405020304" pitchFamily="18" charset="0"/>
                        </a:rPr>
                        <a:t>Austria, Belgio, Danimarca, Finlandia, Francia, Germania, Irlanda, Islanda, Liechtenstein, Lussemburgo, Paesi Bassi, Norvegia, Svezia.  </a:t>
                      </a:r>
                    </a:p>
                    <a:p>
                      <a:pPr marL="7810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Paesi terzi non associati al Programma della Regione 14: Isole Fær Øer, Regno Unito, Svizzera</a:t>
                      </a:r>
                      <a:r>
                        <a:rPr lang="it-IT" sz="1000" kern="100">
                          <a:solidFill>
                            <a:srgbClr val="000000"/>
                          </a:solidFill>
                          <a:effectLst/>
                          <a:latin typeface="Times New Roman" panose="02020603050405020304" pitchFamily="18" charset="0"/>
                          <a:ea typeface="Times New Roman" panose="02020603050405020304" pitchFamily="18" charset="0"/>
                        </a:rPr>
                        <a:t> </a:t>
                      </a:r>
                      <a:r>
                        <a:rPr lang="it-IT" sz="1100" kern="100">
                          <a:solidFill>
                            <a:srgbClr val="000000"/>
                          </a:solidFill>
                          <a:effectLst/>
                          <a:latin typeface="Times New Roman" panose="02020603050405020304" pitchFamily="18" charset="0"/>
                          <a:ea typeface="Times New Roman" panose="02020603050405020304" pitchFamily="18" charset="0"/>
                        </a:rPr>
                        <a:t> </a:t>
                      </a:r>
                    </a:p>
                  </a:txBody>
                  <a:tcPr marL="56515" marR="2095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marR="3619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€ 350,00 </a:t>
                      </a:r>
                    </a:p>
                  </a:txBody>
                  <a:tcPr marL="56515" marR="20955" marT="30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39917927"/>
                  </a:ext>
                </a:extLst>
              </a:tr>
              <a:tr h="499745">
                <a:tc>
                  <a:txBody>
                    <a:bodyPr/>
                    <a:lstStyle/>
                    <a:p>
                      <a:pPr marL="78105" marR="33655" indent="-6350" algn="ctr">
                        <a:lnSpc>
                          <a:spcPct val="107000"/>
                        </a:lnSpc>
                        <a:spcAft>
                          <a:spcPts val="560"/>
                        </a:spcAft>
                      </a:pPr>
                      <a:r>
                        <a:rPr lang="it-IT" sz="1100" kern="100">
                          <a:solidFill>
                            <a:srgbClr val="000000"/>
                          </a:solidFill>
                          <a:effectLst/>
                          <a:latin typeface="Times New Roman" panose="02020603050405020304" pitchFamily="18" charset="0"/>
                          <a:ea typeface="Times New Roman" panose="02020603050405020304" pitchFamily="18" charset="0"/>
                        </a:rPr>
                        <a:t>GRUPPO 2 </a:t>
                      </a:r>
                    </a:p>
                    <a:p>
                      <a:pPr marL="78105" marR="3492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costo della vita MEDIO </a:t>
                      </a:r>
                    </a:p>
                  </a:txBody>
                  <a:tcPr marL="56515" marR="2095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indent="-6350" algn="ctr">
                        <a:lnSpc>
                          <a:spcPct val="107000"/>
                        </a:lnSpc>
                        <a:spcAft>
                          <a:spcPts val="580"/>
                        </a:spcAft>
                      </a:pPr>
                      <a:r>
                        <a:rPr lang="it-IT" sz="1200" kern="100">
                          <a:solidFill>
                            <a:srgbClr val="000000"/>
                          </a:solidFill>
                          <a:effectLst/>
                          <a:latin typeface="Times New Roman" panose="02020603050405020304" pitchFamily="18" charset="0"/>
                          <a:ea typeface="Times New Roman" panose="02020603050405020304" pitchFamily="18" charset="0"/>
                        </a:rPr>
                        <a:t>Cipro, Estonia, Grecia, Lettonia, Malta, Portogallo, Repubblica Ceca, Slovacchia, Slovenia, Spagna</a:t>
                      </a:r>
                      <a:r>
                        <a:rPr lang="it-IT" sz="1000" kern="100">
                          <a:solidFill>
                            <a:srgbClr val="000000"/>
                          </a:solidFill>
                          <a:effectLst/>
                          <a:latin typeface="Times New Roman" panose="02020603050405020304" pitchFamily="18" charset="0"/>
                          <a:ea typeface="Times New Roman" panose="02020603050405020304" pitchFamily="18" charset="0"/>
                        </a:rPr>
                        <a:t>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56515" marR="20955" marT="30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marR="3619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€ 300,00 </a:t>
                      </a:r>
                    </a:p>
                  </a:txBody>
                  <a:tcPr marL="56515" marR="20955" marT="30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41285414"/>
                  </a:ext>
                </a:extLst>
              </a:tr>
              <a:tr h="554990">
                <a:tc>
                  <a:txBody>
                    <a:bodyPr/>
                    <a:lstStyle/>
                    <a:p>
                      <a:pPr marL="78105" marR="33655" indent="-6350" algn="ctr">
                        <a:lnSpc>
                          <a:spcPct val="107000"/>
                        </a:lnSpc>
                        <a:spcAft>
                          <a:spcPts val="560"/>
                        </a:spcAft>
                      </a:pPr>
                      <a:r>
                        <a:rPr lang="it-IT" sz="1100" kern="100">
                          <a:solidFill>
                            <a:srgbClr val="000000"/>
                          </a:solidFill>
                          <a:effectLst/>
                          <a:latin typeface="Times New Roman" panose="02020603050405020304" pitchFamily="18" charset="0"/>
                          <a:ea typeface="Times New Roman" panose="02020603050405020304" pitchFamily="18" charset="0"/>
                        </a:rPr>
                        <a:t>GRUPPO 3 </a:t>
                      </a:r>
                    </a:p>
                    <a:p>
                      <a:pPr marL="78105" marR="3365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costo della vita BASSO </a:t>
                      </a:r>
                    </a:p>
                  </a:txBody>
                  <a:tcPr marL="56515" marR="20955" marT="304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indent="-6350" algn="ctr">
                        <a:lnSpc>
                          <a:spcPct val="107000"/>
                        </a:lnSpc>
                        <a:spcAft>
                          <a:spcPts val="580"/>
                        </a:spcAft>
                      </a:pPr>
                      <a:r>
                        <a:rPr lang="it-IT" sz="1200" kern="100">
                          <a:solidFill>
                            <a:srgbClr val="000000"/>
                          </a:solidFill>
                          <a:effectLst/>
                          <a:latin typeface="Times New Roman" panose="02020603050405020304" pitchFamily="18" charset="0"/>
                          <a:ea typeface="Times New Roman" panose="02020603050405020304" pitchFamily="18" charset="0"/>
                        </a:rPr>
                        <a:t>Bulgaria, Croazia, Lituania, Macedonia del Nord, Polonia, Romania, Serbia, Turchia, Ungheria.</a:t>
                      </a:r>
                      <a:r>
                        <a:rPr lang="it-IT" sz="1000" kern="100">
                          <a:solidFill>
                            <a:srgbClr val="000000"/>
                          </a:solidFill>
                          <a:effectLst/>
                          <a:latin typeface="Times New Roman" panose="02020603050405020304" pitchFamily="18" charset="0"/>
                          <a:ea typeface="Times New Roman" panose="02020603050405020304" pitchFamily="18" charset="0"/>
                        </a:rPr>
                        <a:t>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56515" marR="20955" marT="30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marR="3619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€ 300,00 </a:t>
                      </a:r>
                    </a:p>
                  </a:txBody>
                  <a:tcPr marL="56515" marR="20955" marT="30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6451458"/>
                  </a:ext>
                </a:extLst>
              </a:tr>
              <a:tr h="554990">
                <a:tc>
                  <a:txBody>
                    <a:bodyPr/>
                    <a:lstStyle/>
                    <a:p>
                      <a:pPr marL="78105" marR="3365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Per tutti </a:t>
                      </a:r>
                    </a:p>
                  </a:txBody>
                  <a:tcPr marL="56515" marR="20955" marT="30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marR="34290"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ISEE</a:t>
                      </a:r>
                      <a:r>
                        <a:rPr lang="it-IT" sz="1100" u="sng" kern="100">
                          <a:solidFill>
                            <a:srgbClr val="000000"/>
                          </a:solidFill>
                          <a:effectLst/>
                          <a:uFill>
                            <a:solidFill>
                              <a:srgbClr val="000000"/>
                            </a:solidFill>
                          </a:uFill>
                          <a:latin typeface="Times New Roman" panose="02020603050405020304" pitchFamily="18" charset="0"/>
                          <a:ea typeface="Times New Roman" panose="02020603050405020304" pitchFamily="18" charset="0"/>
                        </a:rPr>
                        <a:t>&lt;</a:t>
                      </a:r>
                      <a:r>
                        <a:rPr lang="it-IT" sz="1100" kern="100">
                          <a:solidFill>
                            <a:srgbClr val="000000"/>
                          </a:solidFill>
                          <a:effectLst/>
                          <a:latin typeface="Times New Roman" panose="02020603050405020304" pitchFamily="18" charset="0"/>
                          <a:ea typeface="Times New Roman" panose="02020603050405020304" pitchFamily="18" charset="0"/>
                        </a:rPr>
                        <a:t> € 10.000,00 </a:t>
                      </a:r>
                    </a:p>
                  </a:txBody>
                  <a:tcPr marL="56515" marR="20955" marT="30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8105" marR="36195" indent="-6350" algn="ctr">
                        <a:lnSpc>
                          <a:spcPct val="107000"/>
                        </a:lnSpc>
                        <a:spcAft>
                          <a:spcPts val="580"/>
                        </a:spcAft>
                      </a:pPr>
                      <a:r>
                        <a:rPr lang="it-IT" sz="1100" kern="100" dirty="0">
                          <a:solidFill>
                            <a:srgbClr val="000000"/>
                          </a:solidFill>
                          <a:effectLst/>
                          <a:latin typeface="Times New Roman" panose="02020603050405020304" pitchFamily="18" charset="0"/>
                          <a:ea typeface="Times New Roman" panose="02020603050405020304" pitchFamily="18" charset="0"/>
                        </a:rPr>
                        <a:t>€ 250,00 </a:t>
                      </a:r>
                    </a:p>
                  </a:txBody>
                  <a:tcPr marL="56515" marR="20955" marT="304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46228354"/>
                  </a:ext>
                </a:extLst>
              </a:tr>
            </a:tbl>
          </a:graphicData>
        </a:graphic>
      </p:graphicFrame>
    </p:spTree>
    <p:extLst>
      <p:ext uri="{BB962C8B-B14F-4D97-AF65-F5344CB8AC3E}">
        <p14:creationId xmlns:p14="http://schemas.microsoft.com/office/powerpoint/2010/main" val="2441608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6817184" y="102840"/>
            <a:ext cx="2326816" cy="2404635"/>
          </a:xfrm>
          <a:prstGeom prst="rect">
            <a:avLst/>
          </a:prstGeom>
        </p:spPr>
      </p:pic>
      <p:sp>
        <p:nvSpPr>
          <p:cNvPr id="3" name="Segnaposto contenuto 2"/>
          <p:cNvSpPr>
            <a:spLocks noGrp="1"/>
          </p:cNvSpPr>
          <p:nvPr>
            <p:ph idx="1"/>
          </p:nvPr>
        </p:nvSpPr>
        <p:spPr>
          <a:xfrm>
            <a:off x="173736" y="2428640"/>
            <a:ext cx="8796528" cy="3577483"/>
          </a:xfrm>
          <a:pattFill prst="pct5">
            <a:fgClr>
              <a:schemeClr val="accent1"/>
            </a:fgClr>
            <a:bgClr>
              <a:schemeClr val="bg1"/>
            </a:bgClr>
          </a:pattFill>
        </p:spPr>
        <p:txBody>
          <a:bodyPr>
            <a:normAutofit/>
          </a:bodyPr>
          <a:lstStyle/>
          <a:p>
            <a:pPr marL="0" indent="0" algn="just">
              <a:buNone/>
            </a:pPr>
            <a:endParaRPr lang="it-IT" dirty="0">
              <a:latin typeface="Book Antiqua" panose="02040602050305030304" pitchFamily="18" charset="0"/>
            </a:endParaRPr>
          </a:p>
          <a:p>
            <a:pPr marL="0" indent="0">
              <a:buNone/>
            </a:pPr>
            <a:r>
              <a:rPr lang="it-IT" sz="1600" b="1" dirty="0">
                <a:latin typeface="Book Antiqua" panose="02040602050305030304" pitchFamily="18" charset="0"/>
              </a:rPr>
              <a:t>2) Contributo mensile dell’Unione Europea </a:t>
            </a:r>
            <a:r>
              <a:rPr lang="it-IT" sz="1400" b="1" dirty="0">
                <a:latin typeface="Book Antiqua" panose="02040602050305030304" pitchFamily="18" charset="0"/>
              </a:rPr>
              <a:t>a favore di studenti con minori opportunità</a:t>
            </a:r>
          </a:p>
          <a:p>
            <a:pPr marL="0" indent="0" algn="just">
              <a:buNone/>
            </a:pPr>
            <a:r>
              <a:rPr lang="it-IT" sz="1400" dirty="0">
                <a:latin typeface="Book Antiqua" panose="02040602050305030304" pitchFamily="18" charset="0"/>
              </a:rPr>
              <a:t>calcolato sulla base del valore delle dichiarazioni ISEE valide per le prestazioni universitarie presentate dagli studenti al momento dell’iscrizione all’A.A. 2024/25 e modulato in base ai giorni di effettiva permanenza all'estero. Per gli studenti che si candidano in qualità di iscritti al III anno di Laurea Triennale e che partiranno come studenti iscritti al I anno di Laurea Magistrale si terrà conto dell’ultima dichiarazione ISEE presentata per l’iscrizione a quest’ultima e visibile in banca dati. Sono fatte salve eventuali ulteriori indicazioni che dovessero pervenire nel mentre da parte del MUR e/o dell’Agenzia Nazionale </a:t>
            </a:r>
            <a:r>
              <a:rPr lang="it-IT" sz="1400" dirty="0" err="1">
                <a:latin typeface="Book Antiqua" panose="02040602050305030304" pitchFamily="18" charset="0"/>
              </a:rPr>
              <a:t>ErasmusPlus</a:t>
            </a:r>
            <a:r>
              <a:rPr lang="it-IT" sz="1400" dirty="0">
                <a:latin typeface="Book Antiqua" panose="02040602050305030304" pitchFamily="18" charset="0"/>
              </a:rPr>
              <a:t>.</a:t>
            </a:r>
          </a:p>
        </p:txBody>
      </p:sp>
      <p:sp>
        <p:nvSpPr>
          <p:cNvPr id="8" name="Title 7">
            <a:extLst>
              <a:ext uri="{FF2B5EF4-FFF2-40B4-BE49-F238E27FC236}">
                <a16:creationId xmlns:a16="http://schemas.microsoft.com/office/drawing/2014/main" id="{9C02734F-EDF4-3744-9DDA-7F2A01EAA6A3}"/>
              </a:ext>
            </a:extLst>
          </p:cNvPr>
          <p:cNvSpPr>
            <a:spLocks noGrp="1"/>
          </p:cNvSpPr>
          <p:nvPr>
            <p:ph type="title"/>
          </p:nvPr>
        </p:nvSpPr>
        <p:spPr>
          <a:xfrm>
            <a:off x="558111" y="433763"/>
            <a:ext cx="5480137" cy="1143000"/>
          </a:xfrm>
          <a:prstGeom prst="rect">
            <a:avLst/>
          </a:prstGeom>
          <a:solidFill>
            <a:schemeClr val="tx2">
              <a:lumMod val="40000"/>
              <a:lumOff val="60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it-IT" sz="4000" dirty="0">
                <a:solidFill>
                  <a:schemeClr val="tx1"/>
                </a:solidFill>
                <a:latin typeface="Book Antiqua" panose="02040602050305030304" pitchFamily="18" charset="0"/>
              </a:rPr>
              <a:t>Sostegno Finanziario</a:t>
            </a:r>
            <a:endParaRPr lang="en-US" sz="4000" b="1" dirty="0">
              <a:solidFill>
                <a:schemeClr val="tx1"/>
              </a:solidFill>
              <a:latin typeface="Book Antiqua" panose="02040602050305030304" pitchFamily="18" charset="0"/>
            </a:endParaRPr>
          </a:p>
        </p:txBody>
      </p:sp>
      <p:pic>
        <p:nvPicPr>
          <p:cNvPr id="2" name="Picture 2" descr="logo dicmapi">
            <a:extLst>
              <a:ext uri="{FF2B5EF4-FFF2-40B4-BE49-F238E27FC236}">
                <a16:creationId xmlns:a16="http://schemas.microsoft.com/office/drawing/2014/main" id="{3DB91719-4FB1-37CE-0BF0-2B103765A0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2006" y="6138298"/>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Frame 3">
            <a:extLst>
              <a:ext uri="{FF2B5EF4-FFF2-40B4-BE49-F238E27FC236}">
                <a16:creationId xmlns:a16="http://schemas.microsoft.com/office/drawing/2014/main" id="{25A496E8-8742-D0F6-F6A0-80E21F2B855B}"/>
              </a:ext>
            </a:extLst>
          </p:cNvPr>
          <p:cNvSpPr/>
          <p:nvPr/>
        </p:nvSpPr>
        <p:spPr>
          <a:xfrm>
            <a:off x="-43543" y="0"/>
            <a:ext cx="9187543" cy="6858000"/>
          </a:xfrm>
          <a:prstGeom prst="frame">
            <a:avLst>
              <a:gd name="adj1" fmla="val 1358"/>
            </a:avLst>
          </a:prstGeom>
          <a:solidFill>
            <a:schemeClr val="accent1"/>
          </a:solidFill>
          <a:ln>
            <a:no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solidFill>
                <a:schemeClr val="tx1"/>
              </a:solidFill>
            </a:endParaRPr>
          </a:p>
        </p:txBody>
      </p:sp>
      <p:pic>
        <p:nvPicPr>
          <p:cNvPr id="9" name="Immagine 8">
            <a:extLst>
              <a:ext uri="{FF2B5EF4-FFF2-40B4-BE49-F238E27FC236}">
                <a16:creationId xmlns:a16="http://schemas.microsoft.com/office/drawing/2014/main" id="{54055D87-25E7-2D0E-8302-1E6152CA8380}"/>
              </a:ext>
            </a:extLst>
          </p:cNvPr>
          <p:cNvPicPr>
            <a:picLocks noChangeAspect="1"/>
          </p:cNvPicPr>
          <p:nvPr/>
        </p:nvPicPr>
        <p:blipFill>
          <a:blip r:embed="rId4"/>
          <a:stretch>
            <a:fillRect/>
          </a:stretch>
        </p:blipFill>
        <p:spPr>
          <a:xfrm>
            <a:off x="173736" y="6116371"/>
            <a:ext cx="657424" cy="614916"/>
          </a:xfrm>
          <a:prstGeom prst="rect">
            <a:avLst/>
          </a:prstGeom>
        </p:spPr>
      </p:pic>
    </p:spTree>
    <p:extLst>
      <p:ext uri="{BB962C8B-B14F-4D97-AF65-F5344CB8AC3E}">
        <p14:creationId xmlns:p14="http://schemas.microsoft.com/office/powerpoint/2010/main" val="3061781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7712364" y="102841"/>
            <a:ext cx="1431636" cy="1479516"/>
          </a:xfrm>
          <a:prstGeom prst="rect">
            <a:avLst/>
          </a:prstGeom>
        </p:spPr>
      </p:pic>
      <p:sp>
        <p:nvSpPr>
          <p:cNvPr id="3" name="Segnaposto contenuto 2"/>
          <p:cNvSpPr>
            <a:spLocks noGrp="1"/>
          </p:cNvSpPr>
          <p:nvPr>
            <p:ph idx="1"/>
          </p:nvPr>
        </p:nvSpPr>
        <p:spPr>
          <a:xfrm>
            <a:off x="173736" y="1692276"/>
            <a:ext cx="8796528" cy="4731961"/>
          </a:xfrm>
          <a:pattFill prst="pct5">
            <a:fgClr>
              <a:schemeClr val="accent1"/>
            </a:fgClr>
            <a:bgClr>
              <a:schemeClr val="bg1"/>
            </a:bgClr>
          </a:pattFill>
        </p:spPr>
        <p:txBody>
          <a:bodyPr>
            <a:normAutofit/>
          </a:bodyPr>
          <a:lstStyle/>
          <a:p>
            <a:pPr marL="0" indent="0" algn="just">
              <a:buNone/>
            </a:pPr>
            <a:r>
              <a:rPr lang="it-IT" sz="1400" b="1" dirty="0">
                <a:latin typeface="Book Antiqua" panose="02040602050305030304" pitchFamily="18" charset="0"/>
              </a:rPr>
              <a:t>3)</a:t>
            </a:r>
            <a:r>
              <a:rPr lang="it-IT" sz="1400" dirty="0">
                <a:latin typeface="Book Antiqua" panose="02040602050305030304" pitchFamily="18" charset="0"/>
              </a:rPr>
              <a:t> </a:t>
            </a:r>
            <a:r>
              <a:rPr lang="it-IT" sz="1600" b="1" dirty="0">
                <a:latin typeface="Book Antiqua" panose="02040602050305030304" pitchFamily="18" charset="0"/>
              </a:rPr>
              <a:t>Contributo integrativo finanziato dal Ministero dell’Università e Ricerca (MUR),</a:t>
            </a:r>
          </a:p>
          <a:p>
            <a:pPr marL="0" indent="0" algn="just">
              <a:buNone/>
            </a:pPr>
            <a:r>
              <a:rPr lang="it-IT" sz="1400" dirty="0">
                <a:latin typeface="Book Antiqua" panose="02040602050305030304" pitchFamily="18" charset="0"/>
              </a:rPr>
              <a:t> erogato in base ad una suddivisione in fasce di valore delle dichiarazioni ISEE valide per le prestazioni universitarie presentate dagli studenti al momento dell’iscrizione all’A.A. 2023/24 e modulato in base ai giorni di effettiva permanenza all'estero. Per gli studenti che si candidano in qualità di iscritti al III anno di Laurea Triennale e che partiranno come studenti iscritti al I anno di Laurea Magistrale si terrà conto dell’ultima dichiarazione ISEE presentata per l’iscrizione a quest’ultima e visibile in banca dati. Sono fatte salve eventuali ulteriori indicazioni che dovessero pervenire nel mentre da parte del MUR. </a:t>
            </a:r>
          </a:p>
          <a:p>
            <a:pPr marL="0" indent="0">
              <a:buNone/>
            </a:pPr>
            <a:endParaRPr lang="it-IT" dirty="0">
              <a:latin typeface="Book Antiqua" panose="02040602050305030304" pitchFamily="18" charset="0"/>
            </a:endParaRPr>
          </a:p>
        </p:txBody>
      </p:sp>
      <p:sp>
        <p:nvSpPr>
          <p:cNvPr id="5" name="Frame 4">
            <a:extLst>
              <a:ext uri="{FF2B5EF4-FFF2-40B4-BE49-F238E27FC236}">
                <a16:creationId xmlns:a16="http://schemas.microsoft.com/office/drawing/2014/main" id="{1D4BCF4B-A1CA-EE4C-A17D-C5019795E785}"/>
              </a:ext>
            </a:extLst>
          </p:cNvPr>
          <p:cNvSpPr/>
          <p:nvPr/>
        </p:nvSpPr>
        <p:spPr>
          <a:xfrm>
            <a:off x="0" y="0"/>
            <a:ext cx="9144000" cy="6858000"/>
          </a:xfrm>
          <a:prstGeom prst="frame">
            <a:avLst>
              <a:gd name="adj1" fmla="val 1358"/>
            </a:avLst>
          </a:prstGeom>
          <a:solidFill>
            <a:schemeClr val="tx2">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sp>
        <p:nvSpPr>
          <p:cNvPr id="8" name="Title 7">
            <a:extLst>
              <a:ext uri="{FF2B5EF4-FFF2-40B4-BE49-F238E27FC236}">
                <a16:creationId xmlns:a16="http://schemas.microsoft.com/office/drawing/2014/main" id="{9C02734F-EDF4-3744-9DDA-7F2A01EAA6A3}"/>
              </a:ext>
            </a:extLst>
          </p:cNvPr>
          <p:cNvSpPr>
            <a:spLocks noGrp="1"/>
          </p:cNvSpPr>
          <p:nvPr>
            <p:ph type="title"/>
          </p:nvPr>
        </p:nvSpPr>
        <p:spPr>
          <a:xfrm>
            <a:off x="317306" y="339279"/>
            <a:ext cx="5480137" cy="1143000"/>
          </a:xfrm>
          <a:prstGeom prst="rect">
            <a:avLst/>
          </a:prstGeom>
          <a:solidFill>
            <a:schemeClr val="tx2">
              <a:lumMod val="40000"/>
              <a:lumOff val="60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it-IT" sz="4000" dirty="0">
                <a:solidFill>
                  <a:schemeClr val="tx1"/>
                </a:solidFill>
                <a:latin typeface="Book Antiqua" panose="02040602050305030304" pitchFamily="18" charset="0"/>
              </a:rPr>
              <a:t>Sostegno Finanziario</a:t>
            </a:r>
            <a:endParaRPr lang="en-US" sz="4000" b="1" dirty="0">
              <a:solidFill>
                <a:schemeClr val="tx1"/>
              </a:solidFill>
              <a:latin typeface="Book Antiqua" panose="02040602050305030304" pitchFamily="18" charset="0"/>
            </a:endParaRPr>
          </a:p>
        </p:txBody>
      </p:sp>
      <p:pic>
        <p:nvPicPr>
          <p:cNvPr id="6" name="Immagine 5">
            <a:extLst>
              <a:ext uri="{FF2B5EF4-FFF2-40B4-BE49-F238E27FC236}">
                <a16:creationId xmlns:a16="http://schemas.microsoft.com/office/drawing/2014/main" id="{A8887312-4898-C0A0-AB87-0E8441FF1E8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8000"/>
                    </a14:imgEffect>
                  </a14:imgLayer>
                </a14:imgProps>
              </a:ext>
            </a:extLst>
          </a:blip>
          <a:srcRect l="38485" t="47178" r="21717" b="32672"/>
          <a:stretch/>
        </p:blipFill>
        <p:spPr>
          <a:xfrm>
            <a:off x="720435" y="3796145"/>
            <a:ext cx="7684663" cy="2262909"/>
          </a:xfrm>
          <a:prstGeom prst="rect">
            <a:avLst/>
          </a:prstGeom>
        </p:spPr>
      </p:pic>
      <p:pic>
        <p:nvPicPr>
          <p:cNvPr id="7" name="Picture 2" descr="logo dicmapi">
            <a:extLst>
              <a:ext uri="{FF2B5EF4-FFF2-40B4-BE49-F238E27FC236}">
                <a16:creationId xmlns:a16="http://schemas.microsoft.com/office/drawing/2014/main" id="{6F6F5CA7-9E0E-5FFC-64FF-2633A9F4AF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2006" y="6138298"/>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5992CE1B-A4EB-9893-BAB9-00389492F415}"/>
              </a:ext>
            </a:extLst>
          </p:cNvPr>
          <p:cNvPicPr>
            <a:picLocks noChangeAspect="1"/>
          </p:cNvPicPr>
          <p:nvPr/>
        </p:nvPicPr>
        <p:blipFill>
          <a:blip r:embed="rId6"/>
          <a:stretch>
            <a:fillRect/>
          </a:stretch>
        </p:blipFill>
        <p:spPr>
          <a:xfrm>
            <a:off x="173736" y="6116371"/>
            <a:ext cx="657424" cy="614916"/>
          </a:xfrm>
          <a:prstGeom prst="rect">
            <a:avLst/>
          </a:prstGeom>
        </p:spPr>
      </p:pic>
    </p:spTree>
    <p:extLst>
      <p:ext uri="{BB962C8B-B14F-4D97-AF65-F5344CB8AC3E}">
        <p14:creationId xmlns:p14="http://schemas.microsoft.com/office/powerpoint/2010/main" val="2521519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7712364" y="102841"/>
            <a:ext cx="1431636" cy="1479516"/>
          </a:xfrm>
          <a:prstGeom prst="rect">
            <a:avLst/>
          </a:prstGeom>
        </p:spPr>
      </p:pic>
      <p:sp>
        <p:nvSpPr>
          <p:cNvPr id="3" name="Segnaposto contenuto 2"/>
          <p:cNvSpPr>
            <a:spLocks noGrp="1"/>
          </p:cNvSpPr>
          <p:nvPr>
            <p:ph idx="1"/>
          </p:nvPr>
        </p:nvSpPr>
        <p:spPr>
          <a:xfrm>
            <a:off x="489856" y="1692277"/>
            <a:ext cx="8480407" cy="4345944"/>
          </a:xfrm>
          <a:pattFill prst="pct5">
            <a:fgClr>
              <a:schemeClr val="tx2">
                <a:lumMod val="40000"/>
                <a:lumOff val="60000"/>
              </a:schemeClr>
            </a:fgClr>
            <a:bgClr>
              <a:schemeClr val="bg1"/>
            </a:bgClr>
          </a:pattFill>
        </p:spPr>
        <p:txBody>
          <a:bodyPr>
            <a:normAutofit/>
          </a:bodyPr>
          <a:lstStyle/>
          <a:p>
            <a:pPr marL="0" indent="0" algn="just">
              <a:buNone/>
            </a:pPr>
            <a:r>
              <a:rPr lang="it-IT" sz="1400" b="1" dirty="0">
                <a:latin typeface="Book Antiqua" panose="02040602050305030304" pitchFamily="18" charset="0"/>
              </a:rPr>
              <a:t>4)</a:t>
            </a:r>
            <a:r>
              <a:rPr lang="it-IT" sz="1400" dirty="0">
                <a:latin typeface="Book Antiqua" panose="02040602050305030304" pitchFamily="18" charset="0"/>
              </a:rPr>
              <a:t> </a:t>
            </a:r>
            <a:r>
              <a:rPr lang="it-IT" sz="1600" b="1" dirty="0">
                <a:latin typeface="Book Antiqua" panose="02040602050305030304" pitchFamily="18" charset="0"/>
              </a:rPr>
              <a:t>Contributo integrativo di Ateneo,</a:t>
            </a:r>
          </a:p>
          <a:p>
            <a:pPr marL="0" indent="0" algn="just">
              <a:buNone/>
            </a:pPr>
            <a:r>
              <a:rPr lang="it-IT" sz="1600" dirty="0">
                <a:latin typeface="Book Antiqua" panose="02040602050305030304" pitchFamily="18" charset="0"/>
              </a:rPr>
              <a:t> erogato in base ad una suddivisione in fasce di valore delle dichiarazioni ISEE valide per le prestazioni universitarie presentate dagli studenti al momento dell’iscrizione all’A.A. 2023/24 e modulato in base ai giorni di effettiva permanenza all'estero. Per gli studenti che si candidano in qualità di iscritti al III anno di Laurea Triennale e che partiranno come studenti iscritti al I anno di Laurea Magistrale si terrà conto dell’ultima dichiarazione ISEE presentata per l’iscrizione a quest’ultima e visibile in banca dati. </a:t>
            </a:r>
          </a:p>
          <a:p>
            <a:pPr marL="0" indent="0" algn="just">
              <a:buNone/>
            </a:pPr>
            <a:endParaRPr lang="it-IT" sz="1600" dirty="0">
              <a:latin typeface="Book Antiqua" panose="02040602050305030304" pitchFamily="18" charset="0"/>
            </a:endParaRPr>
          </a:p>
          <a:p>
            <a:pPr marL="0" indent="0" algn="just">
              <a:buNone/>
            </a:pPr>
            <a:endParaRPr lang="it-IT" sz="1600" dirty="0">
              <a:latin typeface="Book Antiqua" panose="02040602050305030304" pitchFamily="18" charset="0"/>
            </a:endParaRPr>
          </a:p>
          <a:p>
            <a:pPr marL="0" indent="0">
              <a:buNone/>
            </a:pPr>
            <a:endParaRPr lang="it-IT" dirty="0">
              <a:latin typeface="Book Antiqua" panose="02040602050305030304" pitchFamily="18" charset="0"/>
            </a:endParaRPr>
          </a:p>
        </p:txBody>
      </p:sp>
      <p:sp>
        <p:nvSpPr>
          <p:cNvPr id="5" name="Frame 4">
            <a:extLst>
              <a:ext uri="{FF2B5EF4-FFF2-40B4-BE49-F238E27FC236}">
                <a16:creationId xmlns:a16="http://schemas.microsoft.com/office/drawing/2014/main" id="{1D4BCF4B-A1CA-EE4C-A17D-C5019795E785}"/>
              </a:ext>
            </a:extLst>
          </p:cNvPr>
          <p:cNvSpPr/>
          <p:nvPr/>
        </p:nvSpPr>
        <p:spPr>
          <a:xfrm>
            <a:off x="0" y="0"/>
            <a:ext cx="9144000" cy="6858000"/>
          </a:xfrm>
          <a:prstGeom prst="frame">
            <a:avLst>
              <a:gd name="adj1" fmla="val 1358"/>
            </a:avLst>
          </a:prstGeom>
          <a:solidFill>
            <a:schemeClr val="tx2">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sp>
        <p:nvSpPr>
          <p:cNvPr id="8" name="Title 7">
            <a:extLst>
              <a:ext uri="{FF2B5EF4-FFF2-40B4-BE49-F238E27FC236}">
                <a16:creationId xmlns:a16="http://schemas.microsoft.com/office/drawing/2014/main" id="{9C02734F-EDF4-3744-9DDA-7F2A01EAA6A3}"/>
              </a:ext>
            </a:extLst>
          </p:cNvPr>
          <p:cNvSpPr>
            <a:spLocks noGrp="1"/>
          </p:cNvSpPr>
          <p:nvPr>
            <p:ph type="title"/>
          </p:nvPr>
        </p:nvSpPr>
        <p:spPr>
          <a:xfrm>
            <a:off x="317306" y="339279"/>
            <a:ext cx="5480137" cy="1143000"/>
          </a:xfrm>
          <a:prstGeom prst="rect">
            <a:avLst/>
          </a:prstGeom>
          <a:solidFill>
            <a:schemeClr val="tx2">
              <a:lumMod val="40000"/>
              <a:lumOff val="60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it-IT" sz="4000" dirty="0">
                <a:solidFill>
                  <a:schemeClr val="tx1"/>
                </a:solidFill>
                <a:latin typeface="Book Antiqua" panose="02040602050305030304" pitchFamily="18" charset="0"/>
              </a:rPr>
              <a:t>Sostegno Finanziario</a:t>
            </a:r>
            <a:endParaRPr lang="en-US" sz="4000" b="1" dirty="0">
              <a:solidFill>
                <a:schemeClr val="tx1"/>
              </a:solidFill>
              <a:latin typeface="Book Antiqua" panose="02040602050305030304" pitchFamily="18" charset="0"/>
            </a:endParaRPr>
          </a:p>
        </p:txBody>
      </p:sp>
      <p:pic>
        <p:nvPicPr>
          <p:cNvPr id="7" name="Immagine 6">
            <a:extLst>
              <a:ext uri="{FF2B5EF4-FFF2-40B4-BE49-F238E27FC236}">
                <a16:creationId xmlns:a16="http://schemas.microsoft.com/office/drawing/2014/main" id="{47C423B6-F0A6-B578-DB5D-21376FC9B35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6000"/>
                    </a14:imgEffect>
                  </a14:imgLayer>
                </a14:imgProps>
              </a:ext>
            </a:extLst>
          </a:blip>
          <a:srcRect l="38384" t="57425" r="22525" b="21040"/>
          <a:stretch/>
        </p:blipFill>
        <p:spPr>
          <a:xfrm>
            <a:off x="1242552" y="3516087"/>
            <a:ext cx="6658895" cy="2264227"/>
          </a:xfrm>
          <a:prstGeom prst="rect">
            <a:avLst/>
          </a:prstGeom>
        </p:spPr>
      </p:pic>
      <p:pic>
        <p:nvPicPr>
          <p:cNvPr id="9" name="Picture 2" descr="logo dicmapi">
            <a:extLst>
              <a:ext uri="{FF2B5EF4-FFF2-40B4-BE49-F238E27FC236}">
                <a16:creationId xmlns:a16="http://schemas.microsoft.com/office/drawing/2014/main" id="{9D5945D3-DC9E-2DB1-5A8A-DAFB443AE1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2006" y="6138298"/>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C488C5AF-BCA4-3D84-5C68-0E5E19DAC920}"/>
              </a:ext>
            </a:extLst>
          </p:cNvPr>
          <p:cNvPicPr>
            <a:picLocks noChangeAspect="1"/>
          </p:cNvPicPr>
          <p:nvPr/>
        </p:nvPicPr>
        <p:blipFill>
          <a:blip r:embed="rId6"/>
          <a:stretch>
            <a:fillRect/>
          </a:stretch>
        </p:blipFill>
        <p:spPr>
          <a:xfrm>
            <a:off x="173736" y="6116371"/>
            <a:ext cx="657424" cy="614916"/>
          </a:xfrm>
          <a:prstGeom prst="rect">
            <a:avLst/>
          </a:prstGeom>
        </p:spPr>
      </p:pic>
    </p:spTree>
    <p:extLst>
      <p:ext uri="{BB962C8B-B14F-4D97-AF65-F5344CB8AC3E}">
        <p14:creationId xmlns:p14="http://schemas.microsoft.com/office/powerpoint/2010/main" val="35117397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7712364" y="102841"/>
            <a:ext cx="1431636" cy="1479516"/>
          </a:xfrm>
          <a:prstGeom prst="rect">
            <a:avLst/>
          </a:prstGeom>
        </p:spPr>
      </p:pic>
      <p:sp>
        <p:nvSpPr>
          <p:cNvPr id="3" name="Segnaposto contenuto 2"/>
          <p:cNvSpPr>
            <a:spLocks noGrp="1"/>
          </p:cNvSpPr>
          <p:nvPr>
            <p:ph idx="1"/>
          </p:nvPr>
        </p:nvSpPr>
        <p:spPr>
          <a:xfrm>
            <a:off x="489856" y="1692277"/>
            <a:ext cx="8480407" cy="4345944"/>
          </a:xfrm>
          <a:pattFill prst="pct5">
            <a:fgClr>
              <a:schemeClr val="tx2">
                <a:lumMod val="40000"/>
                <a:lumOff val="60000"/>
              </a:schemeClr>
            </a:fgClr>
            <a:bgClr>
              <a:schemeClr val="bg1"/>
            </a:bgClr>
          </a:pattFill>
        </p:spPr>
        <p:txBody>
          <a:bodyPr>
            <a:normAutofit/>
          </a:bodyPr>
          <a:lstStyle/>
          <a:p>
            <a:pPr marL="0" indent="0">
              <a:buNone/>
            </a:pPr>
            <a:r>
              <a:rPr lang="it-IT" dirty="0">
                <a:latin typeface="Book Antiqua" panose="02040602050305030304" pitchFamily="18" charset="0"/>
              </a:rPr>
              <a:t> </a:t>
            </a:r>
            <a:r>
              <a:rPr lang="it-IT" sz="1600" dirty="0">
                <a:latin typeface="Book Antiqua" panose="02040602050305030304" pitchFamily="18" charset="0"/>
              </a:rPr>
              <a:t>SI PRECISA, CHE, AI FINI DELLA DETERMINAZIONE DEGLI IMPORTI SPETTANTI, L’UFFICIO ERASMUS+ E MOBILITA’ INTERNAZIONALE UTILIZZA LE INFORMAZIONI DISPONIBILI IN SEGREPASS.</a:t>
            </a:r>
          </a:p>
          <a:p>
            <a:pPr marL="0" indent="0">
              <a:buNone/>
            </a:pPr>
            <a:endParaRPr lang="it-IT" sz="1600" dirty="0">
              <a:latin typeface="Book Antiqua" panose="02040602050305030304" pitchFamily="18" charset="0"/>
            </a:endParaRPr>
          </a:p>
          <a:p>
            <a:pPr marL="0" indent="0">
              <a:buNone/>
            </a:pPr>
            <a:r>
              <a:rPr lang="it-IT" sz="1600" dirty="0">
                <a:latin typeface="Book Antiqua" panose="02040602050305030304" pitchFamily="18" charset="0"/>
              </a:rPr>
              <a:t>E’ PERTANTO CURA E INTERESSE DEGLI STUDENTI VERIFICARE LA CORRETTA PRESENZA DELL’ISEE.</a:t>
            </a:r>
          </a:p>
          <a:p>
            <a:pPr marL="0" indent="0">
              <a:buNone/>
            </a:pPr>
            <a:endParaRPr lang="it-IT" sz="1600" dirty="0">
              <a:latin typeface="Book Antiqua" panose="02040602050305030304" pitchFamily="18" charset="0"/>
            </a:endParaRPr>
          </a:p>
          <a:p>
            <a:pPr marL="0" indent="0">
              <a:buNone/>
            </a:pPr>
            <a:r>
              <a:rPr lang="it-IT" sz="1600" dirty="0">
                <a:latin typeface="Book Antiqua" panose="02040602050305030304" pitchFamily="18" charset="0"/>
              </a:rPr>
              <a:t> IN NESSUN CASO LA MANCATA DISPONIBILITA’ DELL’ISEE POTRA’ ESSERE ADDEBITATA ALL’UFFICIO ERASMUS NE’ IL TARDIVO CARICAMENTO DEL OCUMENTO POTRA’ ESSERE ADDOTTO A MOTIVO DI RIDETERMINAZIONE DEGLI IMPORTI SPETTANTI.</a:t>
            </a:r>
          </a:p>
        </p:txBody>
      </p:sp>
      <p:sp>
        <p:nvSpPr>
          <p:cNvPr id="5" name="Frame 4">
            <a:extLst>
              <a:ext uri="{FF2B5EF4-FFF2-40B4-BE49-F238E27FC236}">
                <a16:creationId xmlns:a16="http://schemas.microsoft.com/office/drawing/2014/main" id="{1D4BCF4B-A1CA-EE4C-A17D-C5019795E785}"/>
              </a:ext>
            </a:extLst>
          </p:cNvPr>
          <p:cNvSpPr/>
          <p:nvPr/>
        </p:nvSpPr>
        <p:spPr>
          <a:xfrm>
            <a:off x="0" y="0"/>
            <a:ext cx="9144000" cy="6858000"/>
          </a:xfrm>
          <a:prstGeom prst="frame">
            <a:avLst>
              <a:gd name="adj1" fmla="val 1358"/>
            </a:avLst>
          </a:prstGeom>
          <a:solidFill>
            <a:schemeClr val="tx2">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sp>
        <p:nvSpPr>
          <p:cNvPr id="8" name="Title 7">
            <a:extLst>
              <a:ext uri="{FF2B5EF4-FFF2-40B4-BE49-F238E27FC236}">
                <a16:creationId xmlns:a16="http://schemas.microsoft.com/office/drawing/2014/main" id="{9C02734F-EDF4-3744-9DDA-7F2A01EAA6A3}"/>
              </a:ext>
            </a:extLst>
          </p:cNvPr>
          <p:cNvSpPr>
            <a:spLocks noGrp="1"/>
          </p:cNvSpPr>
          <p:nvPr>
            <p:ph type="title"/>
          </p:nvPr>
        </p:nvSpPr>
        <p:spPr>
          <a:xfrm>
            <a:off x="317306" y="339279"/>
            <a:ext cx="5480137" cy="1143000"/>
          </a:xfrm>
          <a:prstGeom prst="rect">
            <a:avLst/>
          </a:prstGeom>
          <a:solidFill>
            <a:schemeClr val="tx2">
              <a:lumMod val="40000"/>
              <a:lumOff val="60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it-IT" sz="4000" dirty="0">
                <a:solidFill>
                  <a:schemeClr val="tx1"/>
                </a:solidFill>
                <a:latin typeface="Book Antiqua" panose="02040602050305030304" pitchFamily="18" charset="0"/>
              </a:rPr>
              <a:t>Sostegno Finanziario</a:t>
            </a:r>
            <a:endParaRPr lang="en-US" sz="4000" b="1" dirty="0">
              <a:solidFill>
                <a:schemeClr val="tx1"/>
              </a:solidFill>
              <a:latin typeface="Book Antiqua" panose="02040602050305030304" pitchFamily="18" charset="0"/>
            </a:endParaRPr>
          </a:p>
        </p:txBody>
      </p:sp>
      <p:pic>
        <p:nvPicPr>
          <p:cNvPr id="9" name="Picture 2" descr="logo dicmapi">
            <a:extLst>
              <a:ext uri="{FF2B5EF4-FFF2-40B4-BE49-F238E27FC236}">
                <a16:creationId xmlns:a16="http://schemas.microsoft.com/office/drawing/2014/main" id="{9D5945D3-DC9E-2DB1-5A8A-DAFB443AE1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2006" y="6138298"/>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C488C5AF-BCA4-3D84-5C68-0E5E19DAC920}"/>
              </a:ext>
            </a:extLst>
          </p:cNvPr>
          <p:cNvPicPr>
            <a:picLocks noChangeAspect="1"/>
          </p:cNvPicPr>
          <p:nvPr/>
        </p:nvPicPr>
        <p:blipFill>
          <a:blip r:embed="rId4"/>
          <a:stretch>
            <a:fillRect/>
          </a:stretch>
        </p:blipFill>
        <p:spPr>
          <a:xfrm>
            <a:off x="173736" y="6116371"/>
            <a:ext cx="657424" cy="614916"/>
          </a:xfrm>
          <a:prstGeom prst="rect">
            <a:avLst/>
          </a:prstGeom>
        </p:spPr>
      </p:pic>
    </p:spTree>
    <p:extLst>
      <p:ext uri="{BB962C8B-B14F-4D97-AF65-F5344CB8AC3E}">
        <p14:creationId xmlns:p14="http://schemas.microsoft.com/office/powerpoint/2010/main" val="3831149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20795" y="1119621"/>
            <a:ext cx="8796528" cy="4432067"/>
          </a:xfrm>
        </p:spPr>
        <p:txBody>
          <a:bodyPr>
            <a:noAutofit/>
          </a:bodyPr>
          <a:lstStyle/>
          <a:p>
            <a:pPr marL="0" indent="0" algn="just">
              <a:lnSpc>
                <a:spcPct val="90000"/>
              </a:lnSpc>
              <a:buFont typeface="Arial"/>
              <a:buNone/>
            </a:pPr>
            <a:endParaRPr lang="it-IT" sz="1400" dirty="0">
              <a:latin typeface="Book Antiqua" panose="02040602050305030304" pitchFamily="18" charset="0"/>
            </a:endParaRPr>
          </a:p>
          <a:p>
            <a:pPr marL="0" indent="0" algn="just">
              <a:lnSpc>
                <a:spcPct val="90000"/>
              </a:lnSpc>
              <a:buFont typeface="Arial"/>
              <a:buNone/>
            </a:pPr>
            <a:r>
              <a:rPr lang="it-IT" sz="1400" dirty="0">
                <a:latin typeface="Book Antiqua" panose="02040602050305030304" pitchFamily="18" charset="0"/>
              </a:rPr>
              <a:t>La borsa di studio per gli studenti in mobilità verso i paesi </a:t>
            </a:r>
            <a:r>
              <a:rPr lang="it-IT" sz="1400" b="1" dirty="0">
                <a:latin typeface="Book Antiqua" panose="02040602050305030304" pitchFamily="18" charset="0"/>
              </a:rPr>
              <a:t>NON</a:t>
            </a:r>
            <a:r>
              <a:rPr lang="it-IT" sz="1400" dirty="0">
                <a:latin typeface="Book Antiqua" panose="02040602050305030304" pitchFamily="18" charset="0"/>
              </a:rPr>
              <a:t> associati al programma mobilità internazionale – paesi extra UE per fini di studio si compone di: </a:t>
            </a:r>
          </a:p>
          <a:p>
            <a:pPr algn="just">
              <a:lnSpc>
                <a:spcPct val="90000"/>
              </a:lnSpc>
              <a:buFont typeface="Arial"/>
              <a:buAutoNum type="alphaLcParenR"/>
            </a:pPr>
            <a:r>
              <a:rPr lang="it-IT" sz="1400" dirty="0">
                <a:latin typeface="Book Antiqua" panose="02040602050305030304" pitchFamily="18" charset="0"/>
              </a:rPr>
              <a:t>contributo dell'Unione Europea: si tratta di un importo mensile modulato in base ai giorni di effettiva permanenza all'estero; </a:t>
            </a:r>
          </a:p>
          <a:p>
            <a:pPr marL="0" indent="0" algn="just">
              <a:lnSpc>
                <a:spcPct val="90000"/>
              </a:lnSpc>
              <a:buFont typeface="Arial"/>
              <a:buNone/>
            </a:pPr>
            <a:r>
              <a:rPr lang="it-IT" sz="1400" dirty="0">
                <a:latin typeface="Book Antiqua" panose="02040602050305030304" pitchFamily="18" charset="0"/>
              </a:rPr>
              <a:t>b) contributo mensile a favore di studenti con minori opportunità; </a:t>
            </a:r>
          </a:p>
          <a:p>
            <a:pPr marL="0" marR="0" lvl="0" indent="0" algn="just" defTabSz="457200" rtl="0" eaLnBrk="1" fontAlgn="auto" latinLnBrk="0" hangingPunct="1">
              <a:lnSpc>
                <a:spcPct val="90000"/>
              </a:lnSpc>
              <a:spcBef>
                <a:spcPct val="20000"/>
              </a:spcBef>
              <a:spcAft>
                <a:spcPts val="0"/>
              </a:spcAft>
              <a:buClrTx/>
              <a:buSzTx/>
              <a:buFont typeface="Arial"/>
              <a:buNone/>
              <a:tabLst/>
              <a:defRPr/>
            </a:pPr>
            <a:r>
              <a:rPr kumimoji="0" lang="it-IT" sz="14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c) contributo forfetario per il viaggio: si tratta di un importo modulato in base alla distanza chilometrica. </a:t>
            </a:r>
          </a:p>
          <a:p>
            <a:pPr marL="0" indent="0" algn="just">
              <a:lnSpc>
                <a:spcPct val="90000"/>
              </a:lnSpc>
              <a:buFont typeface="Arial"/>
              <a:buNone/>
            </a:pPr>
            <a:endParaRPr lang="it-IT" sz="1200" dirty="0">
              <a:latin typeface="Book Antiqua" panose="02040602050305030304" pitchFamily="18" charset="0"/>
            </a:endParaRPr>
          </a:p>
        </p:txBody>
      </p:sp>
      <p:sp>
        <p:nvSpPr>
          <p:cNvPr id="5" name="Frame 4">
            <a:extLst>
              <a:ext uri="{FF2B5EF4-FFF2-40B4-BE49-F238E27FC236}">
                <a16:creationId xmlns:a16="http://schemas.microsoft.com/office/drawing/2014/main" id="{1D4BCF4B-A1CA-EE4C-A17D-C5019795E785}"/>
              </a:ext>
            </a:extLst>
          </p:cNvPr>
          <p:cNvSpPr/>
          <p:nvPr/>
        </p:nvSpPr>
        <p:spPr>
          <a:xfrm>
            <a:off x="0" y="0"/>
            <a:ext cx="9144000" cy="6858000"/>
          </a:xfrm>
          <a:prstGeom prst="frame">
            <a:avLst>
              <a:gd name="adj1" fmla="val 1358"/>
            </a:avLst>
          </a:prstGeom>
          <a:solidFill>
            <a:schemeClr val="tx2">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sp>
        <p:nvSpPr>
          <p:cNvPr id="8" name="Title 7">
            <a:extLst>
              <a:ext uri="{FF2B5EF4-FFF2-40B4-BE49-F238E27FC236}">
                <a16:creationId xmlns:a16="http://schemas.microsoft.com/office/drawing/2014/main" id="{9C02734F-EDF4-3744-9DDA-7F2A01EAA6A3}"/>
              </a:ext>
            </a:extLst>
          </p:cNvPr>
          <p:cNvSpPr>
            <a:spLocks noGrp="1"/>
          </p:cNvSpPr>
          <p:nvPr>
            <p:ph type="title"/>
          </p:nvPr>
        </p:nvSpPr>
        <p:spPr>
          <a:xfrm>
            <a:off x="220796" y="263959"/>
            <a:ext cx="7660462" cy="958619"/>
          </a:xfrm>
          <a:prstGeom prst="rect">
            <a:avLst/>
          </a:prstGeom>
          <a:solidFill>
            <a:schemeClr val="tx2">
              <a:lumMod val="40000"/>
              <a:lumOff val="60000"/>
            </a:schemeClr>
          </a:solidFill>
        </p:spPr>
        <p:style>
          <a:lnRef idx="1">
            <a:schemeClr val="accent5"/>
          </a:lnRef>
          <a:fillRef idx="3">
            <a:schemeClr val="accent5"/>
          </a:fillRef>
          <a:effectRef idx="2">
            <a:schemeClr val="accent5"/>
          </a:effectRef>
          <a:fontRef idx="minor">
            <a:schemeClr val="lt1"/>
          </a:fontRef>
        </p:style>
        <p:txBody>
          <a:bodyPr rtlCol="0" anchor="ctr">
            <a:normAutofit fontScale="90000"/>
          </a:bodyPr>
          <a:lstStyle/>
          <a:p>
            <a:pPr algn="ctr"/>
            <a:r>
              <a:rPr lang="it-IT" sz="2400" dirty="0">
                <a:solidFill>
                  <a:schemeClr val="tx1"/>
                </a:solidFill>
                <a:latin typeface="Book Antiqua" panose="02040602050305030304" pitchFamily="18" charset="0"/>
              </a:rPr>
              <a:t>Sostegno Finanziario</a:t>
            </a:r>
            <a:br>
              <a:rPr lang="it-IT" sz="2400" dirty="0">
                <a:solidFill>
                  <a:schemeClr val="tx1"/>
                </a:solidFill>
                <a:latin typeface="Book Antiqua" panose="02040602050305030304" pitchFamily="18" charset="0"/>
              </a:rPr>
            </a:br>
            <a:r>
              <a:rPr lang="it-IT" sz="2400" dirty="0">
                <a:solidFill>
                  <a:schemeClr val="tx1"/>
                </a:solidFill>
                <a:latin typeface="Book Antiqua" panose="02040602050305030304" pitchFamily="18" charset="0"/>
              </a:rPr>
              <a:t>NO EU </a:t>
            </a:r>
            <a:br>
              <a:rPr lang="it-IT" sz="2400" dirty="0">
                <a:solidFill>
                  <a:schemeClr val="tx1"/>
                </a:solidFill>
                <a:latin typeface="Book Antiqua" panose="02040602050305030304" pitchFamily="18" charset="0"/>
              </a:rPr>
            </a:br>
            <a:r>
              <a:rPr lang="it-IT" sz="2400" dirty="0">
                <a:solidFill>
                  <a:schemeClr val="tx1"/>
                </a:solidFill>
                <a:latin typeface="Book Antiqua" panose="02040602050305030304" pitchFamily="18" charset="0"/>
              </a:rPr>
              <a:t>(non associati a programma ERASMUS+)</a:t>
            </a:r>
            <a:endParaRPr lang="en-US" sz="2400" dirty="0">
              <a:solidFill>
                <a:schemeClr val="tx1"/>
              </a:solidFill>
              <a:latin typeface="Book Antiqua" panose="02040602050305030304" pitchFamily="18" charset="0"/>
            </a:endParaRPr>
          </a:p>
        </p:txBody>
      </p:sp>
      <p:pic>
        <p:nvPicPr>
          <p:cNvPr id="7" name="Picture 2" descr="logo dicmapi">
            <a:extLst>
              <a:ext uri="{FF2B5EF4-FFF2-40B4-BE49-F238E27FC236}">
                <a16:creationId xmlns:a16="http://schemas.microsoft.com/office/drawing/2014/main" id="{B17E614E-127A-660A-2BD5-3DF70BBB22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2006" y="6138298"/>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Immagine 8">
            <a:extLst>
              <a:ext uri="{FF2B5EF4-FFF2-40B4-BE49-F238E27FC236}">
                <a16:creationId xmlns:a16="http://schemas.microsoft.com/office/drawing/2014/main" id="{65DC5E6D-4010-0AA0-3F9D-1D891186D4AD}"/>
              </a:ext>
            </a:extLst>
          </p:cNvPr>
          <p:cNvPicPr>
            <a:picLocks noChangeAspect="1"/>
          </p:cNvPicPr>
          <p:nvPr/>
        </p:nvPicPr>
        <p:blipFill>
          <a:blip r:embed="rId3"/>
          <a:stretch>
            <a:fillRect/>
          </a:stretch>
        </p:blipFill>
        <p:spPr>
          <a:xfrm>
            <a:off x="700124" y="2696678"/>
            <a:ext cx="6701806" cy="1564237"/>
          </a:xfrm>
          <a:prstGeom prst="rect">
            <a:avLst/>
          </a:prstGeom>
        </p:spPr>
      </p:pic>
      <p:pic>
        <p:nvPicPr>
          <p:cNvPr id="11" name="Immagine 10">
            <a:extLst>
              <a:ext uri="{FF2B5EF4-FFF2-40B4-BE49-F238E27FC236}">
                <a16:creationId xmlns:a16="http://schemas.microsoft.com/office/drawing/2014/main" id="{52EA2F54-47F9-BBE8-DCC7-D955F282F489}"/>
              </a:ext>
            </a:extLst>
          </p:cNvPr>
          <p:cNvPicPr>
            <a:picLocks noChangeAspect="1"/>
          </p:cNvPicPr>
          <p:nvPr/>
        </p:nvPicPr>
        <p:blipFill>
          <a:blip r:embed="rId4"/>
          <a:stretch>
            <a:fillRect/>
          </a:stretch>
        </p:blipFill>
        <p:spPr>
          <a:xfrm>
            <a:off x="8055263" y="435810"/>
            <a:ext cx="841156" cy="786768"/>
          </a:xfrm>
          <a:prstGeom prst="rect">
            <a:avLst/>
          </a:prstGeom>
        </p:spPr>
      </p:pic>
      <p:graphicFrame>
        <p:nvGraphicFramePr>
          <p:cNvPr id="4" name="Tabella 3">
            <a:extLst>
              <a:ext uri="{FF2B5EF4-FFF2-40B4-BE49-F238E27FC236}">
                <a16:creationId xmlns:a16="http://schemas.microsoft.com/office/drawing/2014/main" id="{AD0D6048-187B-FE7B-48DF-5FBC7F98E100}"/>
              </a:ext>
            </a:extLst>
          </p:cNvPr>
          <p:cNvGraphicFramePr>
            <a:graphicFrameLocks noGrp="1"/>
          </p:cNvGraphicFramePr>
          <p:nvPr>
            <p:extLst>
              <p:ext uri="{D42A27DB-BD31-4B8C-83A1-F6EECF244321}">
                <p14:modId xmlns:p14="http://schemas.microsoft.com/office/powerpoint/2010/main" val="664562621"/>
              </p:ext>
            </p:extLst>
          </p:nvPr>
        </p:nvGraphicFramePr>
        <p:xfrm>
          <a:off x="700124" y="4548314"/>
          <a:ext cx="6215381" cy="2172970"/>
        </p:xfrm>
        <a:graphic>
          <a:graphicData uri="http://schemas.openxmlformats.org/drawingml/2006/table">
            <a:tbl>
              <a:tblPr firstRow="1" firstCol="1" bandRow="1"/>
              <a:tblGrid>
                <a:gridCol w="1529559">
                  <a:extLst>
                    <a:ext uri="{9D8B030D-6E8A-4147-A177-3AD203B41FA5}">
                      <a16:colId xmlns:a16="http://schemas.microsoft.com/office/drawing/2014/main" val="614115309"/>
                    </a:ext>
                  </a:extLst>
                </a:gridCol>
                <a:gridCol w="1980363">
                  <a:extLst>
                    <a:ext uri="{9D8B030D-6E8A-4147-A177-3AD203B41FA5}">
                      <a16:colId xmlns:a16="http://schemas.microsoft.com/office/drawing/2014/main" val="1367390013"/>
                    </a:ext>
                  </a:extLst>
                </a:gridCol>
                <a:gridCol w="2705459">
                  <a:extLst>
                    <a:ext uri="{9D8B030D-6E8A-4147-A177-3AD203B41FA5}">
                      <a16:colId xmlns:a16="http://schemas.microsoft.com/office/drawing/2014/main" val="389143106"/>
                    </a:ext>
                  </a:extLst>
                </a:gridCol>
              </a:tblGrid>
              <a:tr h="358775">
                <a:tc>
                  <a:txBody>
                    <a:bodyPr/>
                    <a:lstStyle/>
                    <a:p>
                      <a:pPr marL="220980" indent="-6350" algn="l">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Distanze di viaggio</a:t>
                      </a:r>
                      <a:r>
                        <a:rPr lang="it-IT" sz="900" kern="100">
                          <a:solidFill>
                            <a:srgbClr val="000000"/>
                          </a:solidFill>
                          <a:effectLst/>
                          <a:latin typeface="Times New Roman" panose="02020603050405020304" pitchFamily="18" charset="0"/>
                          <a:ea typeface="Times New Roman" panose="02020603050405020304" pitchFamily="18" charset="0"/>
                        </a:rPr>
                        <a:t>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50800" marR="73025" marT="317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358775" indent="-6350" algn="l">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CONTRIBUTO VIAGGIO</a:t>
                      </a:r>
                      <a:r>
                        <a:rPr lang="it-IT" sz="900" kern="100">
                          <a:solidFill>
                            <a:srgbClr val="000000"/>
                          </a:solidFill>
                          <a:effectLst/>
                          <a:latin typeface="Times New Roman" panose="02020603050405020304" pitchFamily="18" charset="0"/>
                          <a:ea typeface="Times New Roman" panose="02020603050405020304" pitchFamily="18" charset="0"/>
                        </a:rPr>
                        <a:t>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50800" marR="73025" marT="317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353060" indent="-6350" algn="l">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CONTRIBUTO VIAGGIO ECOLOGICO</a:t>
                      </a:r>
                      <a:r>
                        <a:rPr lang="it-IT" sz="900" kern="100">
                          <a:solidFill>
                            <a:srgbClr val="000000"/>
                          </a:solidFill>
                          <a:effectLst/>
                          <a:latin typeface="Times New Roman" panose="02020603050405020304" pitchFamily="18" charset="0"/>
                          <a:ea typeface="Times New Roman" panose="02020603050405020304" pitchFamily="18" charset="0"/>
                        </a:rPr>
                        <a:t>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50800" marR="73025" marT="317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289698378"/>
                  </a:ext>
                </a:extLst>
              </a:tr>
              <a:tr h="257175">
                <a:tc>
                  <a:txBody>
                    <a:bodyPr/>
                    <a:lstStyle/>
                    <a:p>
                      <a:pPr marL="78105" indent="-6350" algn="l">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10 – 99 km </a:t>
                      </a:r>
                      <a:r>
                        <a:rPr lang="it-IT" sz="900" kern="100">
                          <a:solidFill>
                            <a:srgbClr val="000000"/>
                          </a:solidFill>
                          <a:effectLst/>
                          <a:latin typeface="Times New Roman" panose="02020603050405020304" pitchFamily="18" charset="0"/>
                          <a:ea typeface="Times New Roman" panose="02020603050405020304" pitchFamily="18" charset="0"/>
                        </a:rPr>
                        <a:t>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50800" marR="73025" marT="317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048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28 EUR</a:t>
                      </a:r>
                      <a:r>
                        <a:rPr lang="it-IT" sz="900" kern="100">
                          <a:solidFill>
                            <a:srgbClr val="000000"/>
                          </a:solidFill>
                          <a:effectLst/>
                          <a:latin typeface="Times New Roman" panose="02020603050405020304" pitchFamily="18" charset="0"/>
                          <a:ea typeface="Times New Roman" panose="02020603050405020304" pitchFamily="18" charset="0"/>
                        </a:rPr>
                        <a:t>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50800" marR="73025" marT="317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302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56,00 EUR </a:t>
                      </a:r>
                    </a:p>
                  </a:txBody>
                  <a:tcPr marL="50800" marR="73025" marT="317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12349414"/>
                  </a:ext>
                </a:extLst>
              </a:tr>
              <a:tr h="255905">
                <a:tc>
                  <a:txBody>
                    <a:bodyPr/>
                    <a:lstStyle/>
                    <a:p>
                      <a:pPr marL="78105" indent="-6350" algn="l">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100 – 499 km </a:t>
                      </a:r>
                      <a:r>
                        <a:rPr lang="it-IT" sz="900" kern="100">
                          <a:solidFill>
                            <a:srgbClr val="000000"/>
                          </a:solidFill>
                          <a:effectLst/>
                          <a:latin typeface="Times New Roman" panose="02020603050405020304" pitchFamily="18" charset="0"/>
                          <a:ea typeface="Times New Roman" panose="02020603050405020304" pitchFamily="18" charset="0"/>
                        </a:rPr>
                        <a:t>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50800" marR="73025" marT="317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048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211 EUR</a:t>
                      </a:r>
                      <a:r>
                        <a:rPr lang="it-IT" sz="900" kern="100">
                          <a:solidFill>
                            <a:srgbClr val="000000"/>
                          </a:solidFill>
                          <a:effectLst/>
                          <a:latin typeface="Times New Roman" panose="02020603050405020304" pitchFamily="18" charset="0"/>
                          <a:ea typeface="Times New Roman" panose="02020603050405020304" pitchFamily="18" charset="0"/>
                        </a:rPr>
                        <a:t>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50800" marR="73025" marT="317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2390"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285,00 EUR </a:t>
                      </a:r>
                    </a:p>
                  </a:txBody>
                  <a:tcPr marL="50800" marR="73025" marT="317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71035753"/>
                  </a:ext>
                </a:extLst>
              </a:tr>
              <a:tr h="257810">
                <a:tc>
                  <a:txBody>
                    <a:bodyPr/>
                    <a:lstStyle/>
                    <a:p>
                      <a:pPr marL="78105" indent="-6350" algn="l">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500 – 1.999 km </a:t>
                      </a:r>
                      <a:r>
                        <a:rPr lang="it-IT" sz="900" kern="100">
                          <a:solidFill>
                            <a:srgbClr val="000000"/>
                          </a:solidFill>
                          <a:effectLst/>
                          <a:latin typeface="Times New Roman" panose="02020603050405020304" pitchFamily="18" charset="0"/>
                          <a:ea typeface="Times New Roman" panose="02020603050405020304" pitchFamily="18" charset="0"/>
                        </a:rPr>
                        <a:t>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50800" marR="73025" marT="317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9850"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309 EUR</a:t>
                      </a:r>
                      <a:r>
                        <a:rPr lang="it-IT" sz="900" kern="100">
                          <a:solidFill>
                            <a:srgbClr val="000000"/>
                          </a:solidFill>
                          <a:effectLst/>
                          <a:latin typeface="Times New Roman" panose="02020603050405020304" pitchFamily="18" charset="0"/>
                          <a:ea typeface="Times New Roman" panose="02020603050405020304" pitchFamily="18" charset="0"/>
                        </a:rPr>
                        <a:t>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50800" marR="73025" marT="317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175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417,00 EUR </a:t>
                      </a:r>
                    </a:p>
                  </a:txBody>
                  <a:tcPr marL="50800" marR="73025" marT="317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65803775"/>
                  </a:ext>
                </a:extLst>
              </a:tr>
              <a:tr h="255905">
                <a:tc>
                  <a:txBody>
                    <a:bodyPr/>
                    <a:lstStyle/>
                    <a:p>
                      <a:pPr marL="78105" indent="-6350" algn="l">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2.000 – 2.999 km </a:t>
                      </a:r>
                      <a:r>
                        <a:rPr lang="it-IT" sz="900" kern="100">
                          <a:solidFill>
                            <a:srgbClr val="000000"/>
                          </a:solidFill>
                          <a:effectLst/>
                          <a:latin typeface="Times New Roman" panose="02020603050405020304" pitchFamily="18" charset="0"/>
                          <a:ea typeface="Times New Roman" panose="02020603050405020304" pitchFamily="18" charset="0"/>
                        </a:rPr>
                        <a:t>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50800" marR="73025" marT="317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9850"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395 EUR</a:t>
                      </a:r>
                      <a:r>
                        <a:rPr lang="it-IT" sz="900" kern="100">
                          <a:solidFill>
                            <a:srgbClr val="000000"/>
                          </a:solidFill>
                          <a:effectLst/>
                          <a:latin typeface="Times New Roman" panose="02020603050405020304" pitchFamily="18" charset="0"/>
                          <a:ea typeface="Times New Roman" panose="02020603050405020304" pitchFamily="18" charset="0"/>
                        </a:rPr>
                        <a:t>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50800" marR="73025" marT="317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175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535,00 EUR </a:t>
                      </a:r>
                    </a:p>
                  </a:txBody>
                  <a:tcPr marL="50800" marR="73025" marT="317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54475721"/>
                  </a:ext>
                </a:extLst>
              </a:tr>
              <a:tr h="255905">
                <a:tc>
                  <a:txBody>
                    <a:bodyPr/>
                    <a:lstStyle/>
                    <a:p>
                      <a:pPr marL="78105" indent="-6350" algn="l">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3.000 – 3.999 km </a:t>
                      </a:r>
                      <a:r>
                        <a:rPr lang="it-IT" sz="900" kern="100">
                          <a:solidFill>
                            <a:srgbClr val="000000"/>
                          </a:solidFill>
                          <a:effectLst/>
                          <a:latin typeface="Times New Roman" panose="02020603050405020304" pitchFamily="18" charset="0"/>
                          <a:ea typeface="Times New Roman" panose="02020603050405020304" pitchFamily="18" charset="0"/>
                        </a:rPr>
                        <a:t>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50800" marR="73025" marT="317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9850"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580 EUR</a:t>
                      </a:r>
                      <a:r>
                        <a:rPr lang="it-IT" sz="900" kern="100">
                          <a:solidFill>
                            <a:srgbClr val="000000"/>
                          </a:solidFill>
                          <a:effectLst/>
                          <a:latin typeface="Times New Roman" panose="02020603050405020304" pitchFamily="18" charset="0"/>
                          <a:ea typeface="Times New Roman" panose="02020603050405020304" pitchFamily="18" charset="0"/>
                        </a:rPr>
                        <a:t>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50800" marR="73025" marT="317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175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785,00 EUR </a:t>
                      </a:r>
                    </a:p>
                  </a:txBody>
                  <a:tcPr marL="50800" marR="73025" marT="317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37221872"/>
                  </a:ext>
                </a:extLst>
              </a:tr>
              <a:tr h="255905">
                <a:tc>
                  <a:txBody>
                    <a:bodyPr/>
                    <a:lstStyle/>
                    <a:p>
                      <a:pPr marL="78105" indent="-6350" algn="l">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4.000 – 7.999 km </a:t>
                      </a:r>
                      <a:r>
                        <a:rPr lang="it-IT" sz="900" kern="100">
                          <a:solidFill>
                            <a:srgbClr val="000000"/>
                          </a:solidFill>
                          <a:effectLst/>
                          <a:latin typeface="Times New Roman" panose="02020603050405020304" pitchFamily="18" charset="0"/>
                          <a:ea typeface="Times New Roman" panose="02020603050405020304" pitchFamily="18" charset="0"/>
                        </a:rPr>
                        <a:t>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50800" marR="73025" marT="317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048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1.188 EUR</a:t>
                      </a:r>
                      <a:r>
                        <a:rPr lang="it-IT" sz="900" kern="100">
                          <a:solidFill>
                            <a:srgbClr val="000000"/>
                          </a:solidFill>
                          <a:effectLst/>
                          <a:latin typeface="Times New Roman" panose="02020603050405020304" pitchFamily="18" charset="0"/>
                          <a:ea typeface="Times New Roman" panose="02020603050405020304" pitchFamily="18" charset="0"/>
                        </a:rPr>
                        <a:t>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50800" marR="73025" marT="317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1120"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1188,00 EUR </a:t>
                      </a:r>
                    </a:p>
                  </a:txBody>
                  <a:tcPr marL="50800" marR="73025" marT="317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7526015"/>
                  </a:ext>
                </a:extLst>
              </a:tr>
              <a:tr h="255905">
                <a:tc>
                  <a:txBody>
                    <a:bodyPr/>
                    <a:lstStyle/>
                    <a:p>
                      <a:pPr marL="78105" indent="-6350" algn="l">
                        <a:lnSpc>
                          <a:spcPct val="107000"/>
                        </a:lnSpc>
                        <a:spcAft>
                          <a:spcPts val="580"/>
                        </a:spcAft>
                      </a:pPr>
                      <a:r>
                        <a:rPr lang="it-IT" sz="1100" kern="100" dirty="0">
                          <a:solidFill>
                            <a:srgbClr val="000000"/>
                          </a:solidFill>
                          <a:effectLst/>
                          <a:latin typeface="Times New Roman" panose="02020603050405020304" pitchFamily="18" charset="0"/>
                          <a:ea typeface="Times New Roman" panose="02020603050405020304" pitchFamily="18" charset="0"/>
                        </a:rPr>
                        <a:t>8.000 km o più </a:t>
                      </a:r>
                      <a:r>
                        <a:rPr lang="it-IT" sz="900" kern="100" dirty="0">
                          <a:solidFill>
                            <a:srgbClr val="000000"/>
                          </a:solidFill>
                          <a:effectLst/>
                          <a:latin typeface="Times New Roman" panose="02020603050405020304" pitchFamily="18" charset="0"/>
                          <a:ea typeface="Times New Roman" panose="02020603050405020304" pitchFamily="18" charset="0"/>
                        </a:rPr>
                        <a:t> </a:t>
                      </a:r>
                      <a:endParaRPr lang="it-IT" sz="1100" kern="100" dirty="0">
                        <a:solidFill>
                          <a:srgbClr val="000000"/>
                        </a:solidFill>
                        <a:effectLst/>
                        <a:latin typeface="Times New Roman" panose="02020603050405020304" pitchFamily="18" charset="0"/>
                        <a:ea typeface="Times New Roman" panose="02020603050405020304" pitchFamily="18" charset="0"/>
                      </a:endParaRPr>
                    </a:p>
                  </a:txBody>
                  <a:tcPr marL="50800" marR="73025" marT="317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0485" indent="-6350" algn="ctr">
                        <a:lnSpc>
                          <a:spcPct val="107000"/>
                        </a:lnSpc>
                        <a:spcAft>
                          <a:spcPts val="580"/>
                        </a:spcAft>
                      </a:pPr>
                      <a:r>
                        <a:rPr lang="it-IT" sz="1100" kern="100">
                          <a:solidFill>
                            <a:srgbClr val="000000"/>
                          </a:solidFill>
                          <a:effectLst/>
                          <a:latin typeface="Times New Roman" panose="02020603050405020304" pitchFamily="18" charset="0"/>
                          <a:ea typeface="Times New Roman" panose="02020603050405020304" pitchFamily="18" charset="0"/>
                        </a:rPr>
                        <a:t>1.735 EUR</a:t>
                      </a:r>
                      <a:r>
                        <a:rPr lang="it-IT" sz="900" kern="100">
                          <a:solidFill>
                            <a:srgbClr val="000000"/>
                          </a:solidFill>
                          <a:effectLst/>
                          <a:latin typeface="Times New Roman" panose="02020603050405020304" pitchFamily="18" charset="0"/>
                          <a:ea typeface="Times New Roman" panose="02020603050405020304" pitchFamily="18" charset="0"/>
                        </a:rPr>
                        <a:t> </a:t>
                      </a:r>
                      <a:endParaRPr lang="it-IT" sz="1100" kern="100">
                        <a:solidFill>
                          <a:srgbClr val="000000"/>
                        </a:solidFill>
                        <a:effectLst/>
                        <a:latin typeface="Times New Roman" panose="02020603050405020304" pitchFamily="18" charset="0"/>
                        <a:ea typeface="Times New Roman" panose="02020603050405020304" pitchFamily="18" charset="0"/>
                      </a:endParaRPr>
                    </a:p>
                  </a:txBody>
                  <a:tcPr marL="50800" marR="73025" marT="317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1120" indent="-6350" algn="ctr">
                        <a:lnSpc>
                          <a:spcPct val="107000"/>
                        </a:lnSpc>
                        <a:spcAft>
                          <a:spcPts val="580"/>
                        </a:spcAft>
                      </a:pPr>
                      <a:r>
                        <a:rPr lang="it-IT" sz="1100" kern="100" dirty="0">
                          <a:solidFill>
                            <a:srgbClr val="000000"/>
                          </a:solidFill>
                          <a:effectLst/>
                          <a:latin typeface="Times New Roman" panose="02020603050405020304" pitchFamily="18" charset="0"/>
                          <a:ea typeface="Times New Roman" panose="02020603050405020304" pitchFamily="18" charset="0"/>
                        </a:rPr>
                        <a:t>1735,00 EUR </a:t>
                      </a:r>
                    </a:p>
                  </a:txBody>
                  <a:tcPr marL="50800" marR="73025" marT="317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7459492"/>
                  </a:ext>
                </a:extLst>
              </a:tr>
            </a:tbl>
          </a:graphicData>
        </a:graphic>
      </p:graphicFrame>
      <p:sp>
        <p:nvSpPr>
          <p:cNvPr id="12" name="CasellaDiTesto 11">
            <a:extLst>
              <a:ext uri="{FF2B5EF4-FFF2-40B4-BE49-F238E27FC236}">
                <a16:creationId xmlns:a16="http://schemas.microsoft.com/office/drawing/2014/main" id="{27E4C5F4-7705-3016-A988-450654F3C583}"/>
              </a:ext>
            </a:extLst>
          </p:cNvPr>
          <p:cNvSpPr txBox="1"/>
          <p:nvPr/>
        </p:nvSpPr>
        <p:spPr>
          <a:xfrm>
            <a:off x="700124" y="4167689"/>
            <a:ext cx="6701806" cy="338554"/>
          </a:xfrm>
          <a:prstGeom prst="rect">
            <a:avLst/>
          </a:prstGeom>
          <a:noFill/>
        </p:spPr>
        <p:txBody>
          <a:bodyPr wrap="square">
            <a:spAutoFit/>
          </a:bodyPr>
          <a:lstStyle/>
          <a:p>
            <a:r>
              <a:rPr lang="it-IT" sz="1600" b="1" dirty="0">
                <a:solidFill>
                  <a:srgbClr val="000000"/>
                </a:solidFill>
                <a:effectLst/>
                <a:latin typeface="Times New Roman" panose="02020603050405020304" pitchFamily="18" charset="0"/>
                <a:ea typeface="Times New Roman" panose="02020603050405020304" pitchFamily="18" charset="0"/>
              </a:rPr>
              <a:t>TAB. 2.2. – Contributo forfetario viaggio KA131 e KA171 progetto 2024 </a:t>
            </a:r>
            <a:endParaRPr lang="it-IT" sz="1600" b="1" dirty="0"/>
          </a:p>
        </p:txBody>
      </p:sp>
    </p:spTree>
    <p:extLst>
      <p:ext uri="{BB962C8B-B14F-4D97-AF65-F5344CB8AC3E}">
        <p14:creationId xmlns:p14="http://schemas.microsoft.com/office/powerpoint/2010/main" val="219940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20795" y="1119621"/>
            <a:ext cx="8796528" cy="4432067"/>
          </a:xfrm>
        </p:spPr>
        <p:txBody>
          <a:bodyPr>
            <a:noAutofit/>
          </a:bodyPr>
          <a:lstStyle/>
          <a:p>
            <a:pPr marL="0" indent="0" algn="just">
              <a:lnSpc>
                <a:spcPct val="90000"/>
              </a:lnSpc>
              <a:buFont typeface="Arial"/>
              <a:buNone/>
            </a:pPr>
            <a:endParaRPr lang="it-IT" sz="1400" dirty="0">
              <a:latin typeface="Book Antiqua" panose="02040602050305030304" pitchFamily="18" charset="0"/>
            </a:endParaRPr>
          </a:p>
          <a:p>
            <a:pPr marL="0" indent="0" algn="just">
              <a:lnSpc>
                <a:spcPct val="90000"/>
              </a:lnSpc>
              <a:buFont typeface="Arial"/>
              <a:buNone/>
            </a:pPr>
            <a:endParaRPr lang="it-IT" sz="1200" dirty="0">
              <a:latin typeface="Book Antiqua" panose="02040602050305030304" pitchFamily="18" charset="0"/>
            </a:endParaRPr>
          </a:p>
          <a:p>
            <a:pPr marL="0" indent="0" algn="just">
              <a:lnSpc>
                <a:spcPct val="90000"/>
              </a:lnSpc>
              <a:buFont typeface="Arial"/>
              <a:buNone/>
            </a:pPr>
            <a:r>
              <a:rPr lang="it-IT" sz="1400" dirty="0">
                <a:latin typeface="Book Antiqua" panose="02040602050305030304" pitchFamily="18" charset="0"/>
              </a:rPr>
              <a:t>Il Programma Erasmus 2021-27 prevede un contributo per il Viaggio Verde </a:t>
            </a:r>
            <a:r>
              <a:rPr lang="it-IT" sz="1400" b="1" dirty="0">
                <a:latin typeface="Book Antiqua" panose="02040602050305030304" pitchFamily="18" charset="0"/>
              </a:rPr>
              <a:t>(Green travel) </a:t>
            </a:r>
            <a:r>
              <a:rPr lang="it-IT" sz="1400" dirty="0">
                <a:latin typeface="Book Antiqua" panose="02040602050305030304" pitchFamily="18" charset="0"/>
              </a:rPr>
              <a:t>per gli studenti che utilizzano in maniera prevalente, in termini di  distanze chilometriche, un mezzo di trasporto a basso impatto ambientale (treno, car sharing, bus). Il sostegno individuale per coprire le spese di soggiorno è sovvenzionabile per il tempo di viaggio prima e dopo l’attività fino </a:t>
            </a:r>
            <a:r>
              <a:rPr lang="it-IT" sz="1400" b="1" dirty="0">
                <a:latin typeface="Book Antiqua" panose="02040602050305030304" pitchFamily="18" charset="0"/>
              </a:rPr>
              <a:t>a 6 giorni. </a:t>
            </a:r>
          </a:p>
          <a:p>
            <a:pPr marL="0" indent="0" algn="just">
              <a:lnSpc>
                <a:spcPct val="90000"/>
              </a:lnSpc>
              <a:buFont typeface="Arial"/>
              <a:buNone/>
            </a:pPr>
            <a:endParaRPr lang="it-IT" sz="1400" b="1" dirty="0">
              <a:latin typeface="Book Antiqua" panose="02040602050305030304" pitchFamily="18" charset="0"/>
            </a:endParaRPr>
          </a:p>
          <a:p>
            <a:pPr marL="0" indent="0" algn="just">
              <a:lnSpc>
                <a:spcPct val="90000"/>
              </a:lnSpc>
              <a:buFont typeface="Arial"/>
              <a:buNone/>
            </a:pPr>
            <a:r>
              <a:rPr lang="it-IT" sz="1400" dirty="0">
                <a:latin typeface="Book Antiqua" panose="02040602050305030304" pitchFamily="18" charset="0"/>
              </a:rPr>
              <a:t>Gli studenti interessati al contributo dovranno caricare sulla piattaforma </a:t>
            </a:r>
            <a:r>
              <a:rPr lang="it-IT" sz="1400" b="1" dirty="0" err="1">
                <a:latin typeface="Book Antiqua" panose="02040602050305030304" pitchFamily="18" charset="0"/>
              </a:rPr>
              <a:t>mobility.unina.it</a:t>
            </a:r>
            <a:r>
              <a:rPr lang="it-IT" sz="1400" b="1" dirty="0">
                <a:latin typeface="Book Antiqua" panose="02040602050305030304" pitchFamily="18" charset="0"/>
              </a:rPr>
              <a:t> </a:t>
            </a:r>
            <a:r>
              <a:rPr lang="it-IT" sz="1400" dirty="0">
                <a:latin typeface="Book Antiqua" panose="02040602050305030304" pitchFamily="18" charset="0"/>
              </a:rPr>
              <a:t>i titoli di viaggio e l’autodichiarazione relativa. </a:t>
            </a:r>
          </a:p>
          <a:p>
            <a:pPr marL="0" indent="0" algn="just">
              <a:lnSpc>
                <a:spcPct val="90000"/>
              </a:lnSpc>
              <a:buFont typeface="Arial"/>
              <a:buNone/>
            </a:pPr>
            <a:endParaRPr lang="it-IT" sz="1400" dirty="0">
              <a:latin typeface="Book Antiqua" panose="02040602050305030304" pitchFamily="18" charset="0"/>
            </a:endParaRPr>
          </a:p>
          <a:p>
            <a:pPr marL="0" indent="0" algn="just">
              <a:lnSpc>
                <a:spcPct val="90000"/>
              </a:lnSpc>
              <a:buFont typeface="Arial"/>
              <a:buNone/>
            </a:pPr>
            <a:endParaRPr lang="it-IT" sz="1400" dirty="0">
              <a:latin typeface="Book Antiqua" panose="02040602050305030304" pitchFamily="18" charset="0"/>
            </a:endParaRPr>
          </a:p>
        </p:txBody>
      </p:sp>
      <p:sp>
        <p:nvSpPr>
          <p:cNvPr id="8" name="Title 7">
            <a:extLst>
              <a:ext uri="{FF2B5EF4-FFF2-40B4-BE49-F238E27FC236}">
                <a16:creationId xmlns:a16="http://schemas.microsoft.com/office/drawing/2014/main" id="{9C02734F-EDF4-3744-9DDA-7F2A01EAA6A3}"/>
              </a:ext>
            </a:extLst>
          </p:cNvPr>
          <p:cNvSpPr>
            <a:spLocks noGrp="1"/>
          </p:cNvSpPr>
          <p:nvPr>
            <p:ph type="title"/>
          </p:nvPr>
        </p:nvSpPr>
        <p:spPr>
          <a:xfrm>
            <a:off x="267855" y="253074"/>
            <a:ext cx="8702409" cy="958619"/>
          </a:xfrm>
          <a:prstGeom prst="rect">
            <a:avLst/>
          </a:prstGeom>
          <a:solidFill>
            <a:schemeClr val="tx2">
              <a:lumMod val="40000"/>
              <a:lumOff val="60000"/>
            </a:schemeClr>
          </a:solidFill>
        </p:spPr>
        <p:style>
          <a:lnRef idx="1">
            <a:schemeClr val="accent5"/>
          </a:lnRef>
          <a:fillRef idx="3">
            <a:schemeClr val="accent5"/>
          </a:fillRef>
          <a:effectRef idx="2">
            <a:schemeClr val="accent5"/>
          </a:effectRef>
          <a:fontRef idx="minor">
            <a:schemeClr val="lt1"/>
          </a:fontRef>
        </p:style>
        <p:txBody>
          <a:bodyPr rtlCol="0" anchor="ctr">
            <a:normAutofit/>
          </a:bodyPr>
          <a:lstStyle/>
          <a:p>
            <a:pPr algn="ctr"/>
            <a:r>
              <a:rPr lang="it-IT" sz="2400" b="1" dirty="0">
                <a:solidFill>
                  <a:schemeClr val="tx1"/>
                </a:solidFill>
                <a:latin typeface="Book Antiqua" panose="02040602050305030304" pitchFamily="18" charset="0"/>
              </a:rPr>
              <a:t>Sostegno Finanziario</a:t>
            </a:r>
            <a:br>
              <a:rPr lang="it-IT" sz="2400" b="1" dirty="0">
                <a:solidFill>
                  <a:schemeClr val="tx1"/>
                </a:solidFill>
                <a:latin typeface="Book Antiqua" panose="02040602050305030304" pitchFamily="18" charset="0"/>
              </a:rPr>
            </a:br>
            <a:r>
              <a:rPr lang="it-IT" sz="2400" b="1" dirty="0">
                <a:solidFill>
                  <a:schemeClr val="tx1"/>
                </a:solidFill>
                <a:latin typeface="Book Antiqua" panose="02040602050305030304" pitchFamily="18" charset="0"/>
              </a:rPr>
              <a:t>Programma Erasmus 2021_2027 Green Travel</a:t>
            </a:r>
            <a:endParaRPr lang="en-US" sz="2400" b="1" dirty="0">
              <a:solidFill>
                <a:schemeClr val="tx1"/>
              </a:solidFill>
              <a:latin typeface="Book Antiqua" panose="02040602050305030304" pitchFamily="18" charset="0"/>
            </a:endParaRPr>
          </a:p>
        </p:txBody>
      </p:sp>
      <p:pic>
        <p:nvPicPr>
          <p:cNvPr id="9" name="Picture 2" descr="logo dicmapi">
            <a:extLst>
              <a:ext uri="{FF2B5EF4-FFF2-40B4-BE49-F238E27FC236}">
                <a16:creationId xmlns:a16="http://schemas.microsoft.com/office/drawing/2014/main" id="{E94A2F83-F442-2A80-C40C-4236F79097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2006" y="6138298"/>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21C663FE-A5EF-690B-3184-AE84EF2991A2}"/>
              </a:ext>
            </a:extLst>
          </p:cNvPr>
          <p:cNvPicPr>
            <a:picLocks noChangeAspect="1"/>
          </p:cNvPicPr>
          <p:nvPr/>
        </p:nvPicPr>
        <p:blipFill>
          <a:blip r:embed="rId3"/>
          <a:stretch>
            <a:fillRect/>
          </a:stretch>
        </p:blipFill>
        <p:spPr>
          <a:xfrm>
            <a:off x="1495494" y="3125671"/>
            <a:ext cx="6247130" cy="2923657"/>
          </a:xfrm>
          <a:prstGeom prst="rect">
            <a:avLst/>
          </a:prstGeom>
        </p:spPr>
      </p:pic>
      <p:sp>
        <p:nvSpPr>
          <p:cNvPr id="4" name="Frame 4">
            <a:extLst>
              <a:ext uri="{FF2B5EF4-FFF2-40B4-BE49-F238E27FC236}">
                <a16:creationId xmlns:a16="http://schemas.microsoft.com/office/drawing/2014/main" id="{54DB341E-0D11-6049-1969-1E54F7C3235A}"/>
              </a:ext>
            </a:extLst>
          </p:cNvPr>
          <p:cNvSpPr/>
          <p:nvPr/>
        </p:nvSpPr>
        <p:spPr>
          <a:xfrm>
            <a:off x="0" y="0"/>
            <a:ext cx="9144000" cy="6858000"/>
          </a:xfrm>
          <a:prstGeom prst="frame">
            <a:avLst>
              <a:gd name="adj1" fmla="val 1358"/>
            </a:avLst>
          </a:prstGeom>
          <a:solidFill>
            <a:schemeClr val="tx2">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pic>
        <p:nvPicPr>
          <p:cNvPr id="6" name="Immagine 5">
            <a:extLst>
              <a:ext uri="{FF2B5EF4-FFF2-40B4-BE49-F238E27FC236}">
                <a16:creationId xmlns:a16="http://schemas.microsoft.com/office/drawing/2014/main" id="{5160471A-13C3-D62B-4B2A-3743B116324C}"/>
              </a:ext>
            </a:extLst>
          </p:cNvPr>
          <p:cNvPicPr>
            <a:picLocks noChangeAspect="1"/>
          </p:cNvPicPr>
          <p:nvPr/>
        </p:nvPicPr>
        <p:blipFill>
          <a:blip r:embed="rId4"/>
          <a:stretch>
            <a:fillRect/>
          </a:stretch>
        </p:blipFill>
        <p:spPr>
          <a:xfrm>
            <a:off x="267855" y="5926668"/>
            <a:ext cx="841156" cy="786768"/>
          </a:xfrm>
          <a:prstGeom prst="rect">
            <a:avLst/>
          </a:prstGeom>
        </p:spPr>
      </p:pic>
    </p:spTree>
    <p:extLst>
      <p:ext uri="{BB962C8B-B14F-4D97-AF65-F5344CB8AC3E}">
        <p14:creationId xmlns:p14="http://schemas.microsoft.com/office/powerpoint/2010/main" val="37598464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3736" y="1692276"/>
            <a:ext cx="8759952" cy="5055996"/>
          </a:xfrm>
          <a:pattFill prst="pct5">
            <a:fgClr>
              <a:schemeClr val="accent1"/>
            </a:fgClr>
            <a:bgClr>
              <a:schemeClr val="bg1"/>
            </a:bgClr>
          </a:pattFill>
        </p:spPr>
        <p:txBody>
          <a:bodyPr>
            <a:noAutofit/>
          </a:bodyPr>
          <a:lstStyle/>
          <a:p>
            <a:pPr marL="0" indent="0" algn="just">
              <a:buNone/>
            </a:pPr>
            <a:r>
              <a:rPr lang="it-IT" sz="1400" dirty="0">
                <a:latin typeface="Book Antiqua" panose="02040602050305030304" pitchFamily="18" charset="0"/>
              </a:rPr>
              <a:t>I tempi di assegnazione dei contributi vengono stabiliti ed indicati nell’accordo finanziario. Il contributo viene accreditato solo su IBAN relativo ad un conto corrente o ad una carta prepagata intestata/o cointestata allo studente in due tranches, la prima corrispondente al totale degli importi meno un mese, la seconda a saldo sulla base della durata effettiva del periodo Erasmus che risulta dall’attestato di permanenza presentato dallo studente (TOR e certificate of </a:t>
            </a:r>
            <a:r>
              <a:rPr lang="it-IT" sz="1400" dirty="0" err="1">
                <a:latin typeface="Book Antiqua" panose="02040602050305030304" pitchFamily="18" charset="0"/>
              </a:rPr>
              <a:t>attendance</a:t>
            </a:r>
            <a:r>
              <a:rPr lang="it-IT" sz="1400" dirty="0">
                <a:latin typeface="Book Antiqua" panose="02040602050305030304" pitchFamily="18" charset="0"/>
              </a:rPr>
              <a:t>). Gli studenti sono tenuti alla restituzione degli importi per i giorni non coperti dal certificato di permanenze stesso.</a:t>
            </a:r>
          </a:p>
          <a:p>
            <a:pPr marL="0" indent="0" algn="just">
              <a:buNone/>
            </a:pPr>
            <a:endParaRPr lang="it-IT" sz="1400" u="sng" dirty="0">
              <a:latin typeface="Book Antiqua" panose="02040602050305030304" pitchFamily="18" charset="0"/>
            </a:endParaRPr>
          </a:p>
          <a:p>
            <a:pPr marL="0" indent="0" algn="just">
              <a:buNone/>
            </a:pPr>
            <a:r>
              <a:rPr lang="it-IT" sz="1400" u="sng" dirty="0">
                <a:latin typeface="Book Antiqua" panose="02040602050305030304" pitchFamily="18" charset="0"/>
              </a:rPr>
              <a:t>Si precisa che in presenza di un IBAN errato o corrispondente ad un c/c di cui l’interessato non risulti intestatario o cointestatario, l’importo della borsa di studio viene restituito all’Università che, per la </a:t>
            </a:r>
            <a:r>
              <a:rPr lang="it-IT" sz="1400" u="sng" dirty="0" err="1">
                <a:latin typeface="Book Antiqua" panose="02040602050305030304" pitchFamily="18" charset="0"/>
              </a:rPr>
              <a:t>riemissione</a:t>
            </a:r>
            <a:r>
              <a:rPr lang="it-IT" sz="1400" u="sng" dirty="0">
                <a:latin typeface="Book Antiqua" panose="02040602050305030304" pitchFamily="18" charset="0"/>
              </a:rPr>
              <a:t> del versamento, è costretta ad addebitare le spese bancarie al destinatario del contributo.</a:t>
            </a:r>
          </a:p>
          <a:p>
            <a:pPr marL="0" indent="0" algn="just">
              <a:buNone/>
            </a:pPr>
            <a:endParaRPr lang="it-IT" sz="1400" dirty="0">
              <a:latin typeface="Book Antiqua" panose="02040602050305030304" pitchFamily="18" charset="0"/>
            </a:endParaRPr>
          </a:p>
          <a:p>
            <a:pPr marL="0" indent="0" algn="just">
              <a:buNone/>
            </a:pPr>
            <a:r>
              <a:rPr lang="it-IT" sz="1400" b="1" u="sng" dirty="0">
                <a:latin typeface="Book Antiqua" panose="02040602050305030304" pitchFamily="18" charset="0"/>
              </a:rPr>
              <a:t>Si ribadisce che gli importi spettanti saranno versati sui conti correnti di cui gli studenti devono risultare intestatari o cointestatari – i cui codici IBAN dovranno essere obbligatoriamente inseriti nella domanda</a:t>
            </a:r>
            <a:r>
              <a:rPr lang="it-IT" sz="1400" dirty="0">
                <a:latin typeface="Book Antiqua" panose="02040602050305030304" pitchFamily="18" charset="0"/>
              </a:rPr>
              <a:t>. </a:t>
            </a:r>
          </a:p>
          <a:p>
            <a:pPr marL="0" indent="0" algn="just">
              <a:buNone/>
            </a:pPr>
            <a:endParaRPr lang="it-IT" sz="1400" dirty="0">
              <a:latin typeface="Book Antiqua" panose="02040602050305030304" pitchFamily="18" charset="0"/>
            </a:endParaRPr>
          </a:p>
          <a:p>
            <a:pPr marL="0" indent="0" algn="just">
              <a:buNone/>
            </a:pPr>
            <a:r>
              <a:rPr lang="it-IT" sz="1400" dirty="0">
                <a:latin typeface="Book Antiqua" panose="02040602050305030304" pitchFamily="18" charset="0"/>
              </a:rPr>
              <a:t>È da verificare inoltre, presso il proprio istituto bancario, che eventuali carte prepagate indicate per la ricezione del contributo di mobilità non abbiano limiti di accredito.</a:t>
            </a:r>
          </a:p>
          <a:p>
            <a:pPr marL="0" indent="0" algn="just">
              <a:buNone/>
            </a:pPr>
            <a:endParaRPr lang="it-IT" sz="1200" dirty="0">
              <a:latin typeface="Book Antiqua" panose="02040602050305030304" pitchFamily="18" charset="0"/>
            </a:endParaRPr>
          </a:p>
          <a:p>
            <a:pPr marL="0" indent="0" algn="just">
              <a:buNone/>
            </a:pPr>
            <a:endParaRPr lang="it-IT" sz="1200" dirty="0">
              <a:latin typeface="Book Antiqua" panose="02040602050305030304" pitchFamily="18" charset="0"/>
            </a:endParaRPr>
          </a:p>
        </p:txBody>
      </p:sp>
      <p:sp>
        <p:nvSpPr>
          <p:cNvPr id="8" name="Title 7">
            <a:extLst>
              <a:ext uri="{FF2B5EF4-FFF2-40B4-BE49-F238E27FC236}">
                <a16:creationId xmlns:a16="http://schemas.microsoft.com/office/drawing/2014/main" id="{9C02734F-EDF4-3744-9DDA-7F2A01EAA6A3}"/>
              </a:ext>
            </a:extLst>
          </p:cNvPr>
          <p:cNvSpPr>
            <a:spLocks noGrp="1"/>
          </p:cNvSpPr>
          <p:nvPr>
            <p:ph type="title"/>
          </p:nvPr>
        </p:nvSpPr>
        <p:spPr>
          <a:xfrm>
            <a:off x="1873020" y="285836"/>
            <a:ext cx="5480137" cy="1143000"/>
          </a:xfrm>
          <a:prstGeom prst="rect">
            <a:avLst/>
          </a:prstGeom>
          <a:solidFill>
            <a:schemeClr val="tx2">
              <a:lumMod val="40000"/>
              <a:lumOff val="60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it-IT" sz="4000" dirty="0">
                <a:solidFill>
                  <a:schemeClr val="tx1"/>
                </a:solidFill>
                <a:latin typeface="Book Antiqua" panose="02040602050305030304" pitchFamily="18" charset="0"/>
              </a:rPr>
              <a:t>Sostegno Finanziario</a:t>
            </a:r>
            <a:endParaRPr lang="en-US" sz="4000" b="1" dirty="0">
              <a:solidFill>
                <a:schemeClr val="tx1"/>
              </a:solidFill>
              <a:latin typeface="Book Antiqua" panose="02040602050305030304" pitchFamily="18" charset="0"/>
            </a:endParaRPr>
          </a:p>
        </p:txBody>
      </p:sp>
      <p:pic>
        <p:nvPicPr>
          <p:cNvPr id="2" name="Immagine 1">
            <a:extLst>
              <a:ext uri="{FF2B5EF4-FFF2-40B4-BE49-F238E27FC236}">
                <a16:creationId xmlns:a16="http://schemas.microsoft.com/office/drawing/2014/main" id="{3B22F922-E89C-0218-EE60-1A2E51E721F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00172" y="128532"/>
            <a:ext cx="954348" cy="873266"/>
          </a:xfrm>
          <a:prstGeom prst="rect">
            <a:avLst/>
          </a:prstGeom>
        </p:spPr>
      </p:pic>
      <p:pic>
        <p:nvPicPr>
          <p:cNvPr id="4" name="Immagine 3">
            <a:extLst>
              <a:ext uri="{FF2B5EF4-FFF2-40B4-BE49-F238E27FC236}">
                <a16:creationId xmlns:a16="http://schemas.microsoft.com/office/drawing/2014/main" id="{F61AD549-02B7-528E-3BA9-4569ADA58F1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015916" y="877632"/>
            <a:ext cx="954348" cy="873266"/>
          </a:xfrm>
          <a:prstGeom prst="rect">
            <a:avLst/>
          </a:prstGeom>
        </p:spPr>
      </p:pic>
      <p:pic>
        <p:nvPicPr>
          <p:cNvPr id="6" name="Elemento grafico 5" descr="Aggiungere con riempimento a tinta unita">
            <a:extLst>
              <a:ext uri="{FF2B5EF4-FFF2-40B4-BE49-F238E27FC236}">
                <a16:creationId xmlns:a16="http://schemas.microsoft.com/office/drawing/2014/main" id="{E55A9FC0-9738-5B8B-D5B5-B51A091022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93124" y="565932"/>
            <a:ext cx="662448" cy="662448"/>
          </a:xfrm>
          <a:prstGeom prst="rect">
            <a:avLst/>
          </a:prstGeom>
        </p:spPr>
      </p:pic>
      <p:pic>
        <p:nvPicPr>
          <p:cNvPr id="7" name="Picture 2" descr="logo dicmapi">
            <a:extLst>
              <a:ext uri="{FF2B5EF4-FFF2-40B4-BE49-F238E27FC236}">
                <a16:creationId xmlns:a16="http://schemas.microsoft.com/office/drawing/2014/main" id="{E9C8A3DE-1FB9-4CF1-94E6-6EDB655887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8715" y="6132844"/>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Frame 4">
            <a:extLst>
              <a:ext uri="{FF2B5EF4-FFF2-40B4-BE49-F238E27FC236}">
                <a16:creationId xmlns:a16="http://schemas.microsoft.com/office/drawing/2014/main" id="{64023CB9-1319-1F13-B0CC-ADD03DC4D256}"/>
              </a:ext>
            </a:extLst>
          </p:cNvPr>
          <p:cNvSpPr/>
          <p:nvPr/>
        </p:nvSpPr>
        <p:spPr>
          <a:xfrm>
            <a:off x="0" y="0"/>
            <a:ext cx="9144000" cy="6858000"/>
          </a:xfrm>
          <a:prstGeom prst="frame">
            <a:avLst>
              <a:gd name="adj1" fmla="val 1358"/>
            </a:avLst>
          </a:prstGeom>
          <a:solidFill>
            <a:schemeClr val="tx2">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pic>
        <p:nvPicPr>
          <p:cNvPr id="11" name="Immagine 10">
            <a:extLst>
              <a:ext uri="{FF2B5EF4-FFF2-40B4-BE49-F238E27FC236}">
                <a16:creationId xmlns:a16="http://schemas.microsoft.com/office/drawing/2014/main" id="{AA4BFD59-FA50-7670-BD26-9B1FD7869F1C}"/>
              </a:ext>
            </a:extLst>
          </p:cNvPr>
          <p:cNvPicPr>
            <a:picLocks noChangeAspect="1"/>
          </p:cNvPicPr>
          <p:nvPr/>
        </p:nvPicPr>
        <p:blipFill>
          <a:blip r:embed="rId7"/>
          <a:stretch>
            <a:fillRect/>
          </a:stretch>
        </p:blipFill>
        <p:spPr>
          <a:xfrm>
            <a:off x="137160" y="5942700"/>
            <a:ext cx="841156" cy="786768"/>
          </a:xfrm>
          <a:prstGeom prst="rect">
            <a:avLst/>
          </a:prstGeom>
        </p:spPr>
      </p:pic>
    </p:spTree>
    <p:extLst>
      <p:ext uri="{BB962C8B-B14F-4D97-AF65-F5344CB8AC3E}">
        <p14:creationId xmlns:p14="http://schemas.microsoft.com/office/powerpoint/2010/main" val="14589377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3736" y="1692276"/>
            <a:ext cx="8759952" cy="5055996"/>
          </a:xfrm>
          <a:pattFill prst="pct5">
            <a:fgClr>
              <a:schemeClr val="accent1"/>
            </a:fgClr>
            <a:bgClr>
              <a:schemeClr val="bg1"/>
            </a:bgClr>
          </a:pattFill>
        </p:spPr>
        <p:txBody>
          <a:bodyPr>
            <a:noAutofit/>
          </a:bodyPr>
          <a:lstStyle/>
          <a:p>
            <a:pPr marL="0" indent="0" algn="just">
              <a:buNone/>
            </a:pPr>
            <a:endParaRPr lang="it-IT" sz="1400" b="1" u="sng" dirty="0">
              <a:latin typeface="Book Antiqua" panose="02040602050305030304" pitchFamily="18" charset="0"/>
            </a:endParaRPr>
          </a:p>
          <a:p>
            <a:pPr marL="0" indent="0" algn="just">
              <a:buNone/>
            </a:pPr>
            <a:r>
              <a:rPr lang="it-IT" sz="1400" b="1" u="sng" dirty="0">
                <a:latin typeface="Book Antiqua" panose="02040602050305030304" pitchFamily="18" charset="0"/>
              </a:rPr>
              <a:t>Lo studente per avere diritto alla borsa di studio dovrà aver superato/compiuto almeno una delle attività previste nel learning agreement (esami, tirocinio, lavoro di tesi) per ogni semestre trascorso all’estero. In caso contrario dovrà restituire l’intera borsa di studio se già percepita. Farà fede quanto indicato nel </a:t>
            </a:r>
            <a:r>
              <a:rPr lang="it-IT" sz="1400" b="1" u="sng" dirty="0" err="1">
                <a:latin typeface="Book Antiqua" panose="02040602050305030304" pitchFamily="18" charset="0"/>
              </a:rPr>
              <a:t>Transcript</a:t>
            </a:r>
            <a:r>
              <a:rPr lang="it-IT" sz="1400" b="1" u="sng" dirty="0">
                <a:latin typeface="Book Antiqua" panose="02040602050305030304" pitchFamily="18" charset="0"/>
              </a:rPr>
              <a:t> of Records (TOR) o in alternativa per il tirocinio ed il lavoro di tesi quanto attestato dal docente che avrà seguito le attività svolte dallo studente.</a:t>
            </a:r>
          </a:p>
          <a:p>
            <a:pPr marL="0" indent="0" algn="just">
              <a:buNone/>
            </a:pPr>
            <a:endParaRPr lang="it-IT" sz="1400" b="1" u="sng" dirty="0">
              <a:latin typeface="Book Antiqua" panose="02040602050305030304" pitchFamily="18" charset="0"/>
            </a:endParaRPr>
          </a:p>
          <a:p>
            <a:pPr marL="0" indent="0" algn="just">
              <a:buNone/>
            </a:pPr>
            <a:r>
              <a:rPr lang="it-IT" sz="1400" dirty="0">
                <a:latin typeface="Book Antiqua" panose="02040602050305030304" pitchFamily="18" charset="0"/>
              </a:rPr>
              <a:t>Ove ricorrano le condizioni, gli studenti Erasmus possono partecipare alla selezione per borse integrative bandite dall’Azienda Regionale per il Diritto allo Studio Universitario (</a:t>
            </a:r>
            <a:r>
              <a:rPr lang="it-IT" sz="1400" dirty="0" err="1">
                <a:latin typeface="Book Antiqua" panose="02040602050305030304" pitchFamily="18" charset="0"/>
              </a:rPr>
              <a:t>ADiSURC</a:t>
            </a:r>
            <a:r>
              <a:rPr lang="it-IT" sz="1400" dirty="0">
                <a:latin typeface="Book Antiqua" panose="02040602050305030304" pitchFamily="18" charset="0"/>
              </a:rPr>
              <a:t>), secondo le scadenze e le modalità previste dall’Ente (</a:t>
            </a:r>
            <a:r>
              <a:rPr lang="it-IT" sz="1400" dirty="0">
                <a:latin typeface="Book Antiqua" panose="02040602050305030304" pitchFamily="18" charset="0"/>
                <a:hlinkClick r:id="rId3"/>
              </a:rPr>
              <a:t>www.adisurcampania.it</a:t>
            </a:r>
            <a:r>
              <a:rPr lang="it-IT" sz="1400" dirty="0">
                <a:latin typeface="Book Antiqua" panose="02040602050305030304" pitchFamily="18" charset="0"/>
              </a:rPr>
              <a:t>).</a:t>
            </a:r>
          </a:p>
          <a:p>
            <a:pPr marL="0" indent="0" algn="just">
              <a:buNone/>
            </a:pPr>
            <a:endParaRPr lang="it-IT" sz="1400" dirty="0">
              <a:latin typeface="Book Antiqua" panose="02040602050305030304" pitchFamily="18" charset="0"/>
            </a:endParaRPr>
          </a:p>
          <a:p>
            <a:pPr marL="0" indent="0" algn="just">
              <a:buNone/>
            </a:pPr>
            <a:r>
              <a:rPr lang="it-IT" sz="1400" dirty="0">
                <a:latin typeface="Book Antiqua" panose="02040602050305030304" pitchFamily="18" charset="0"/>
              </a:rPr>
              <a:t>Gli studenti con disabilità potranno partecipare alla selezione per borse integrative sulla base della Circolare della Agenzia Nazionale che verrà pubblicata nella Sezione Erasmus del sito. </a:t>
            </a:r>
          </a:p>
          <a:p>
            <a:pPr marL="0" indent="0" algn="just">
              <a:buNone/>
            </a:pPr>
            <a:endParaRPr lang="it-IT" sz="1200" dirty="0">
              <a:latin typeface="Book Antiqua" panose="02040602050305030304" pitchFamily="18" charset="0"/>
            </a:endParaRPr>
          </a:p>
        </p:txBody>
      </p:sp>
      <p:sp>
        <p:nvSpPr>
          <p:cNvPr id="8" name="Title 7">
            <a:extLst>
              <a:ext uri="{FF2B5EF4-FFF2-40B4-BE49-F238E27FC236}">
                <a16:creationId xmlns:a16="http://schemas.microsoft.com/office/drawing/2014/main" id="{9C02734F-EDF4-3744-9DDA-7F2A01EAA6A3}"/>
              </a:ext>
            </a:extLst>
          </p:cNvPr>
          <p:cNvSpPr>
            <a:spLocks noGrp="1"/>
          </p:cNvSpPr>
          <p:nvPr>
            <p:ph type="title"/>
          </p:nvPr>
        </p:nvSpPr>
        <p:spPr>
          <a:xfrm>
            <a:off x="1873020" y="285836"/>
            <a:ext cx="5480137" cy="1143000"/>
          </a:xfrm>
          <a:prstGeom prst="rect">
            <a:avLst/>
          </a:prstGeom>
          <a:solidFill>
            <a:schemeClr val="tx2">
              <a:lumMod val="40000"/>
              <a:lumOff val="60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it-IT" sz="4000" dirty="0">
                <a:solidFill>
                  <a:schemeClr val="tx1"/>
                </a:solidFill>
                <a:latin typeface="Book Antiqua" panose="02040602050305030304" pitchFamily="18" charset="0"/>
              </a:rPr>
              <a:t>Sostegno Finanziario</a:t>
            </a:r>
            <a:endParaRPr lang="en-US" sz="4000" b="1" dirty="0">
              <a:solidFill>
                <a:schemeClr val="tx1"/>
              </a:solidFill>
              <a:latin typeface="Book Antiqua" panose="02040602050305030304" pitchFamily="18" charset="0"/>
            </a:endParaRPr>
          </a:p>
        </p:txBody>
      </p:sp>
      <p:pic>
        <p:nvPicPr>
          <p:cNvPr id="2" name="Immagine 1">
            <a:extLst>
              <a:ext uri="{FF2B5EF4-FFF2-40B4-BE49-F238E27FC236}">
                <a16:creationId xmlns:a16="http://schemas.microsoft.com/office/drawing/2014/main" id="{3B22F922-E89C-0218-EE60-1A2E51E721F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00172" y="128532"/>
            <a:ext cx="954348" cy="873266"/>
          </a:xfrm>
          <a:prstGeom prst="rect">
            <a:avLst/>
          </a:prstGeom>
        </p:spPr>
      </p:pic>
      <p:pic>
        <p:nvPicPr>
          <p:cNvPr id="4" name="Immagine 3">
            <a:extLst>
              <a:ext uri="{FF2B5EF4-FFF2-40B4-BE49-F238E27FC236}">
                <a16:creationId xmlns:a16="http://schemas.microsoft.com/office/drawing/2014/main" id="{F61AD549-02B7-528E-3BA9-4569ADA58F1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015916" y="877632"/>
            <a:ext cx="954348" cy="873266"/>
          </a:xfrm>
          <a:prstGeom prst="rect">
            <a:avLst/>
          </a:prstGeom>
        </p:spPr>
      </p:pic>
      <p:pic>
        <p:nvPicPr>
          <p:cNvPr id="6" name="Elemento grafico 5" descr="Aggiungere con riempimento a tinta unita">
            <a:extLst>
              <a:ext uri="{FF2B5EF4-FFF2-40B4-BE49-F238E27FC236}">
                <a16:creationId xmlns:a16="http://schemas.microsoft.com/office/drawing/2014/main" id="{E55A9FC0-9738-5B8B-D5B5-B51A091022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93124" y="565932"/>
            <a:ext cx="662448" cy="662448"/>
          </a:xfrm>
          <a:prstGeom prst="rect">
            <a:avLst/>
          </a:prstGeom>
        </p:spPr>
      </p:pic>
      <p:sp>
        <p:nvSpPr>
          <p:cNvPr id="9" name="Frame 4">
            <a:extLst>
              <a:ext uri="{FF2B5EF4-FFF2-40B4-BE49-F238E27FC236}">
                <a16:creationId xmlns:a16="http://schemas.microsoft.com/office/drawing/2014/main" id="{64023CB9-1319-1F13-B0CC-ADD03DC4D256}"/>
              </a:ext>
            </a:extLst>
          </p:cNvPr>
          <p:cNvSpPr/>
          <p:nvPr/>
        </p:nvSpPr>
        <p:spPr>
          <a:xfrm>
            <a:off x="0" y="0"/>
            <a:ext cx="9144000" cy="6858000"/>
          </a:xfrm>
          <a:prstGeom prst="frame">
            <a:avLst>
              <a:gd name="adj1" fmla="val 1358"/>
            </a:avLst>
          </a:prstGeom>
          <a:solidFill>
            <a:schemeClr val="tx2">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pic>
        <p:nvPicPr>
          <p:cNvPr id="5" name="Immagine 4">
            <a:extLst>
              <a:ext uri="{FF2B5EF4-FFF2-40B4-BE49-F238E27FC236}">
                <a16:creationId xmlns:a16="http://schemas.microsoft.com/office/drawing/2014/main" id="{676212CF-1249-1714-93DE-973AFEF4E11C}"/>
              </a:ext>
            </a:extLst>
          </p:cNvPr>
          <p:cNvPicPr>
            <a:picLocks noChangeAspect="1"/>
          </p:cNvPicPr>
          <p:nvPr/>
        </p:nvPicPr>
        <p:blipFill>
          <a:blip r:embed="rId7"/>
          <a:stretch>
            <a:fillRect/>
          </a:stretch>
        </p:blipFill>
        <p:spPr>
          <a:xfrm>
            <a:off x="137160" y="5942700"/>
            <a:ext cx="841156" cy="786768"/>
          </a:xfrm>
          <a:prstGeom prst="rect">
            <a:avLst/>
          </a:prstGeom>
        </p:spPr>
      </p:pic>
      <p:pic>
        <p:nvPicPr>
          <p:cNvPr id="10" name="Picture 2" descr="logo dicmapi">
            <a:extLst>
              <a:ext uri="{FF2B5EF4-FFF2-40B4-BE49-F238E27FC236}">
                <a16:creationId xmlns:a16="http://schemas.microsoft.com/office/drawing/2014/main" id="{84E05999-D4C5-04AC-EE00-440BE9C339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88715" y="6132844"/>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741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1F9FC9-9F25-EC45-8C45-4AFA7C829D5E}"/>
              </a:ext>
            </a:extLst>
          </p:cNvPr>
          <p:cNvSpPr/>
          <p:nvPr/>
        </p:nvSpPr>
        <p:spPr>
          <a:xfrm>
            <a:off x="1767138" y="410769"/>
            <a:ext cx="5609723" cy="915188"/>
          </a:xfrm>
          <a:prstGeom prst="rect">
            <a:avLst/>
          </a:prstGeom>
          <a:solidFill>
            <a:schemeClr val="tx2">
              <a:lumMod val="40000"/>
              <a:lumOff val="60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it-IT" sz="4000" dirty="0">
                <a:solidFill>
                  <a:schemeClr val="tx1"/>
                </a:solidFill>
                <a:latin typeface="Book Antiqua" panose="02040602050305030304" pitchFamily="18" charset="0"/>
              </a:rPr>
              <a:t>Ulteriori precisazioni</a:t>
            </a:r>
            <a:endParaRPr lang="en-US" sz="4000" b="1" dirty="0">
              <a:solidFill>
                <a:schemeClr val="tx1"/>
              </a:solidFill>
              <a:latin typeface="Book Antiqua" panose="02040602050305030304" pitchFamily="18" charset="0"/>
            </a:endParaRPr>
          </a:p>
        </p:txBody>
      </p:sp>
      <p:pic>
        <p:nvPicPr>
          <p:cNvPr id="26626" name="Picture 2" descr="Eds: l&amp;amp;#39;Attenzione – Giorgia Belardini Psicologa Psicoterapeuta Roma Prati  Balduina">
            <a:extLst>
              <a:ext uri="{FF2B5EF4-FFF2-40B4-BE49-F238E27FC236}">
                <a16:creationId xmlns:a16="http://schemas.microsoft.com/office/drawing/2014/main" id="{380700A7-CEAC-7947-BB2C-BD3D3425D61E}"/>
              </a:ext>
            </a:extLst>
          </p:cNvPr>
          <p:cNvPicPr>
            <a:picLocks noChangeAspect="1" noChangeArrowheads="1"/>
          </p:cNvPicPr>
          <p:nvPr/>
        </p:nvPicPr>
        <p:blipFill>
          <a:blip r:embed="rId2">
            <a:clrChange>
              <a:clrFrom>
                <a:srgbClr val="D2DBDA"/>
              </a:clrFrom>
              <a:clrTo>
                <a:srgbClr val="D2DBDA">
                  <a:alpha val="0"/>
                </a:srgbClr>
              </a:clrTo>
            </a:clrChange>
            <a:extLst>
              <a:ext uri="{BEBA8EAE-BF5A-486C-A8C5-ECC9F3942E4B}">
                <a14:imgProps xmlns:a14="http://schemas.microsoft.com/office/drawing/2010/main">
                  <a14:imgLayer r:embed="rId3">
                    <a14:imgEffect>
                      <a14:backgroundRemoval t="10000" b="93250" l="10000" r="90000">
                        <a14:foregroundMark x1="49000" y1="15750" x2="59000" y2="12250"/>
                        <a14:foregroundMark x1="59000" y1="12250" x2="66500" y2="15500"/>
                        <a14:foregroundMark x1="78250" y1="40750" x2="74750" y2="48750"/>
                        <a14:foregroundMark x1="74750" y1="48750" x2="67750" y2="55250"/>
                        <a14:foregroundMark x1="67750" y1="55250" x2="56500" y2="54250"/>
                        <a14:foregroundMark x1="56500" y1="54250" x2="47750" y2="50750"/>
                        <a14:foregroundMark x1="65500" y1="88000" x2="57500" y2="90500"/>
                        <a14:foregroundMark x1="57500" y1="90500" x2="57000" y2="90250"/>
                        <a14:foregroundMark x1="48500" y1="91000" x2="39250" y2="92500"/>
                        <a14:foregroundMark x1="39250" y1="92500" x2="40000" y2="89250"/>
                        <a14:foregroundMark x1="59000" y1="92000" x2="67750" y2="93250"/>
                        <a14:foregroundMark x1="67750" y1="93250" x2="68500" y2="92750"/>
                        <a14:foregroundMark x1="47500" y1="18000" x2="54750" y2="13000"/>
                        <a14:foregroundMark x1="54750" y1="13000" x2="63500" y2="12250"/>
                        <a14:foregroundMark x1="63500" y1="12250" x2="67500" y2="15000"/>
                        <a14:foregroundMark x1="66750" y1="15500" x2="70500" y2="22000"/>
                      </a14:backgroundRemoval>
                    </a14:imgEffect>
                  </a14:imgLayer>
                </a14:imgProps>
              </a:ext>
              <a:ext uri="{28A0092B-C50C-407E-A947-70E740481C1C}">
                <a14:useLocalDpi xmlns:a14="http://schemas.microsoft.com/office/drawing/2010/main" val="0"/>
              </a:ext>
            </a:extLst>
          </a:blip>
          <a:srcRect/>
          <a:stretch>
            <a:fillRect/>
          </a:stretch>
        </p:blipFill>
        <p:spPr bwMode="auto">
          <a:xfrm>
            <a:off x="9098" y="868363"/>
            <a:ext cx="2267621" cy="226762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68C0F54-B817-6F4A-8A89-B74104A14517}"/>
              </a:ext>
            </a:extLst>
          </p:cNvPr>
          <p:cNvSpPr txBox="1"/>
          <p:nvPr/>
        </p:nvSpPr>
        <p:spPr>
          <a:xfrm>
            <a:off x="363631" y="3994234"/>
            <a:ext cx="8416736" cy="1785104"/>
          </a:xfrm>
          <a:prstGeom prst="rect">
            <a:avLst/>
          </a:prstGeom>
          <a:noFill/>
        </p:spPr>
        <p:txBody>
          <a:bodyPr wrap="square">
            <a:spAutoFit/>
          </a:bodyPr>
          <a:lstStyle/>
          <a:p>
            <a:pPr algn="ctr"/>
            <a:r>
              <a:rPr lang="it-IT" sz="2200" dirty="0">
                <a:latin typeface="Book Antiqua" panose="02040602050305030304" pitchFamily="18" charset="0"/>
                <a:cs typeface="Times New Roman" panose="02020603050405020304" pitchFamily="18" charset="0"/>
              </a:rPr>
              <a:t>Gli iscritti ad un corso di laurea triennale, che presumono di laurearsi </a:t>
            </a:r>
            <a:r>
              <a:rPr lang="it-IT" sz="2200" dirty="0">
                <a:latin typeface="Book Antiqua" panose="02040602050305030304" pitchFamily="18" charset="0"/>
              </a:rPr>
              <a:t>prima della data di partenza, potranno usufruire del periodo di studio all'estero solo dopo l’iscrizione formale alla laurea magistrale (devono essere in possesso della matricola magistrale). </a:t>
            </a:r>
            <a:endParaRPr lang="en-US" sz="2200" dirty="0">
              <a:latin typeface="Book Antiqua" panose="02040602050305030304" pitchFamily="18" charset="0"/>
            </a:endParaRPr>
          </a:p>
        </p:txBody>
      </p:sp>
      <p:sp>
        <p:nvSpPr>
          <p:cNvPr id="11" name="Explosion 1 10">
            <a:extLst>
              <a:ext uri="{FF2B5EF4-FFF2-40B4-BE49-F238E27FC236}">
                <a16:creationId xmlns:a16="http://schemas.microsoft.com/office/drawing/2014/main" id="{C0A172C8-6175-1646-BF72-BC356086B450}"/>
              </a:ext>
            </a:extLst>
          </p:cNvPr>
          <p:cNvSpPr/>
          <p:nvPr/>
        </p:nvSpPr>
        <p:spPr>
          <a:xfrm>
            <a:off x="1913442" y="1825380"/>
            <a:ext cx="4146447" cy="1767394"/>
          </a:xfrm>
          <a:prstGeom prst="irregularSeal1">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200" b="1" dirty="0">
                <a:latin typeface="Book Antiqua" panose="02040602050305030304" pitchFamily="18" charset="0"/>
              </a:rPr>
              <a:t>Attenzione</a:t>
            </a:r>
          </a:p>
        </p:txBody>
      </p:sp>
      <p:pic>
        <p:nvPicPr>
          <p:cNvPr id="2" name="Picture 2" descr="logo dicmapi">
            <a:extLst>
              <a:ext uri="{FF2B5EF4-FFF2-40B4-BE49-F238E27FC236}">
                <a16:creationId xmlns:a16="http://schemas.microsoft.com/office/drawing/2014/main" id="{FC2ADD4A-6CAE-F7DC-6BEF-4E17952B9A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2006" y="6138298"/>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25C63140-0A9A-F778-32A6-82C0E00EA19C}"/>
              </a:ext>
            </a:extLst>
          </p:cNvPr>
          <p:cNvPicPr>
            <a:picLocks noChangeAspect="1"/>
          </p:cNvPicPr>
          <p:nvPr/>
        </p:nvPicPr>
        <p:blipFill>
          <a:blip r:embed="rId5"/>
          <a:stretch>
            <a:fillRect/>
          </a:stretch>
        </p:blipFill>
        <p:spPr>
          <a:xfrm>
            <a:off x="198951" y="5914252"/>
            <a:ext cx="841156" cy="786768"/>
          </a:xfrm>
          <a:prstGeom prst="rect">
            <a:avLst/>
          </a:prstGeom>
        </p:spPr>
      </p:pic>
      <p:sp>
        <p:nvSpPr>
          <p:cNvPr id="6" name="Frame 4">
            <a:extLst>
              <a:ext uri="{FF2B5EF4-FFF2-40B4-BE49-F238E27FC236}">
                <a16:creationId xmlns:a16="http://schemas.microsoft.com/office/drawing/2014/main" id="{BF70E92C-6F74-5AE9-1160-7A8DC92B1B08}"/>
              </a:ext>
            </a:extLst>
          </p:cNvPr>
          <p:cNvSpPr/>
          <p:nvPr/>
        </p:nvSpPr>
        <p:spPr>
          <a:xfrm>
            <a:off x="0" y="0"/>
            <a:ext cx="9144000" cy="6858000"/>
          </a:xfrm>
          <a:prstGeom prst="frame">
            <a:avLst>
              <a:gd name="adj1" fmla="val 1358"/>
            </a:avLst>
          </a:prstGeom>
          <a:solidFill>
            <a:schemeClr val="tx2">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00975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1670008-DE76-2C4B-9AEF-D76EF9182E0F}"/>
              </a:ext>
            </a:extLst>
          </p:cNvPr>
          <p:cNvSpPr>
            <a:spLocks noGrp="1"/>
          </p:cNvSpPr>
          <p:nvPr>
            <p:ph idx="1"/>
          </p:nvPr>
        </p:nvSpPr>
        <p:spPr>
          <a:xfrm>
            <a:off x="0" y="2224182"/>
            <a:ext cx="9052559" cy="2518182"/>
          </a:xfrm>
        </p:spPr>
        <p:txBody>
          <a:bodyPr>
            <a:normAutofit/>
          </a:bodyPr>
          <a:lstStyle/>
          <a:p>
            <a:pPr marL="0" indent="0" algn="ctr">
              <a:buNone/>
            </a:pPr>
            <a:r>
              <a:rPr lang="it-IT" sz="1800" dirty="0">
                <a:latin typeface="Book Antiqua" panose="02040602050305030304" pitchFamily="18" charset="0"/>
              </a:rPr>
              <a:t>Per avere tutte le informazioni su come partecipare all’Erasmus+ </a:t>
            </a:r>
          </a:p>
          <a:p>
            <a:pPr marL="0" indent="0" algn="ctr">
              <a:buNone/>
            </a:pPr>
            <a:r>
              <a:rPr lang="it-IT" sz="1800" dirty="0">
                <a:latin typeface="Book Antiqua" panose="02040602050305030304" pitchFamily="18" charset="0"/>
              </a:rPr>
              <a:t>si rimanda all’avviso di selezione pubblicato nella Sezione notizie sul sito:</a:t>
            </a:r>
          </a:p>
        </p:txBody>
      </p:sp>
      <p:pic>
        <p:nvPicPr>
          <p:cNvPr id="4" name="Immagine 3"/>
          <p:cNvPicPr>
            <a:picLocks noChangeAspect="1"/>
          </p:cNvPicPr>
          <p:nvPr/>
        </p:nvPicPr>
        <p:blipFill>
          <a:blip r:embed="rId2"/>
          <a:stretch>
            <a:fillRect/>
          </a:stretch>
        </p:blipFill>
        <p:spPr>
          <a:xfrm>
            <a:off x="5215624" y="274638"/>
            <a:ext cx="2238375" cy="2038350"/>
          </a:xfrm>
          <a:prstGeom prst="rect">
            <a:avLst/>
          </a:prstGeom>
        </p:spPr>
      </p:pic>
      <p:sp>
        <p:nvSpPr>
          <p:cNvPr id="6" name="Frame 5">
            <a:extLst>
              <a:ext uri="{FF2B5EF4-FFF2-40B4-BE49-F238E27FC236}">
                <a16:creationId xmlns:a16="http://schemas.microsoft.com/office/drawing/2014/main" id="{D1D66859-A27A-FD4E-B6A6-33D5366F5D82}"/>
              </a:ext>
            </a:extLst>
          </p:cNvPr>
          <p:cNvSpPr/>
          <p:nvPr/>
        </p:nvSpPr>
        <p:spPr>
          <a:xfrm>
            <a:off x="0" y="0"/>
            <a:ext cx="9144000" cy="6858000"/>
          </a:xfrm>
          <a:prstGeom prst="frame">
            <a:avLst>
              <a:gd name="adj1" fmla="val 1358"/>
            </a:avLst>
          </a:prstGeom>
          <a:solidFill>
            <a:schemeClr val="tx2">
              <a:lumMod val="40000"/>
              <a:lumOff val="60000"/>
            </a:schemeClr>
          </a:solidFill>
        </p:spPr>
        <p:style>
          <a:lnRef idx="0">
            <a:schemeClr val="accent6"/>
          </a:lnRef>
          <a:fillRef idx="3">
            <a:schemeClr val="accent6"/>
          </a:fillRef>
          <a:effectRef idx="3">
            <a:schemeClr val="accent6"/>
          </a:effectRef>
          <a:fontRef idx="minor">
            <a:schemeClr val="lt1"/>
          </a:fontRef>
        </p:style>
        <p:txBody>
          <a:bodyPr lIns="91440" tIns="45720" rIns="91440" bIns="45720" rtlCol="0" anchor="ctr"/>
          <a:lstStyle/>
          <a:p>
            <a:pPr algn="ctr"/>
            <a:r>
              <a:rPr lang="en-US" b="1" dirty="0">
                <a:solidFill>
                  <a:schemeClr val="tx1"/>
                </a:solidFill>
                <a:ea typeface="+mn-lt"/>
                <a:cs typeface="+mn-lt"/>
              </a:rPr>
              <a:t>La </a:t>
            </a:r>
            <a:r>
              <a:rPr lang="en-US" b="1" dirty="0" err="1">
                <a:solidFill>
                  <a:schemeClr val="tx1"/>
                </a:solidFill>
                <a:ea typeface="+mn-lt"/>
                <a:cs typeface="+mn-lt"/>
              </a:rPr>
              <a:t>domanda</a:t>
            </a:r>
            <a:r>
              <a:rPr lang="en-US" b="1" dirty="0">
                <a:solidFill>
                  <a:schemeClr val="tx1"/>
                </a:solidFill>
                <a:ea typeface="+mn-lt"/>
                <a:cs typeface="+mn-lt"/>
              </a:rPr>
              <a:t> </a:t>
            </a:r>
            <a:r>
              <a:rPr lang="en-US" b="1" dirty="0" err="1">
                <a:solidFill>
                  <a:schemeClr val="tx1"/>
                </a:solidFill>
                <a:ea typeface="+mn-lt"/>
                <a:cs typeface="+mn-lt"/>
              </a:rPr>
              <a:t>va</a:t>
            </a:r>
            <a:r>
              <a:rPr lang="en-US" b="1" dirty="0">
                <a:solidFill>
                  <a:schemeClr val="tx1"/>
                </a:solidFill>
                <a:ea typeface="+mn-lt"/>
                <a:cs typeface="+mn-lt"/>
              </a:rPr>
              <a:t> </a:t>
            </a:r>
            <a:r>
              <a:rPr lang="en-US" b="1" dirty="0" err="1">
                <a:solidFill>
                  <a:schemeClr val="tx1"/>
                </a:solidFill>
                <a:ea typeface="+mn-lt"/>
                <a:cs typeface="+mn-lt"/>
              </a:rPr>
              <a:t>presentata</a:t>
            </a:r>
            <a:r>
              <a:rPr lang="en-US" b="1" dirty="0">
                <a:solidFill>
                  <a:schemeClr val="tx1"/>
                </a:solidFill>
                <a:ea typeface="+mn-lt"/>
                <a:cs typeface="+mn-lt"/>
              </a:rPr>
              <a:t> </a:t>
            </a:r>
            <a:r>
              <a:rPr lang="en-US" b="1" dirty="0" err="1">
                <a:solidFill>
                  <a:schemeClr val="tx1"/>
                </a:solidFill>
                <a:ea typeface="+mn-lt"/>
                <a:cs typeface="+mn-lt"/>
              </a:rPr>
              <a:t>esclusivamente</a:t>
            </a:r>
            <a:r>
              <a:rPr lang="en-US" b="1" dirty="0">
                <a:solidFill>
                  <a:schemeClr val="tx1"/>
                </a:solidFill>
                <a:ea typeface="+mn-lt"/>
                <a:cs typeface="+mn-lt"/>
              </a:rPr>
              <a:t> </a:t>
            </a:r>
            <a:r>
              <a:rPr lang="en-US" b="1" dirty="0" err="1">
                <a:solidFill>
                  <a:schemeClr val="tx1"/>
                </a:solidFill>
                <a:ea typeface="+mn-lt"/>
                <a:cs typeface="+mn-lt"/>
              </a:rPr>
              <a:t>tramite</a:t>
            </a:r>
            <a:r>
              <a:rPr lang="en-US" b="1" dirty="0">
                <a:solidFill>
                  <a:schemeClr val="tx1"/>
                </a:solidFill>
                <a:ea typeface="+mn-lt"/>
                <a:cs typeface="+mn-lt"/>
              </a:rPr>
              <a:t> </a:t>
            </a:r>
            <a:r>
              <a:rPr lang="en-US" b="1" dirty="0" err="1">
                <a:solidFill>
                  <a:schemeClr val="tx1"/>
                </a:solidFill>
                <a:ea typeface="+mn-lt"/>
                <a:cs typeface="+mn-lt"/>
              </a:rPr>
              <a:t>procedura</a:t>
            </a:r>
            <a:r>
              <a:rPr lang="en-US" b="1" dirty="0">
                <a:solidFill>
                  <a:schemeClr val="tx1"/>
                </a:solidFill>
                <a:ea typeface="+mn-lt"/>
                <a:cs typeface="+mn-lt"/>
              </a:rPr>
              <a:t> informatica </a:t>
            </a:r>
            <a:r>
              <a:rPr lang="en-US" b="1" dirty="0" err="1">
                <a:solidFill>
                  <a:schemeClr val="tx1"/>
                </a:solidFill>
                <a:ea typeface="+mn-lt"/>
                <a:cs typeface="+mn-lt"/>
              </a:rPr>
              <a:t>entro</a:t>
            </a:r>
            <a:r>
              <a:rPr lang="en-US" b="1" dirty="0">
                <a:solidFill>
                  <a:schemeClr val="tx1"/>
                </a:solidFill>
                <a:ea typeface="+mn-lt"/>
                <a:cs typeface="+mn-lt"/>
              </a:rPr>
              <a:t> l’6/3/2025.</a:t>
            </a:r>
          </a:p>
          <a:p>
            <a:pPr algn="ctr"/>
            <a:endParaRPr lang="en-US" dirty="0">
              <a:solidFill>
                <a:schemeClr val="tx1"/>
              </a:solidFill>
              <a:cs typeface="Calibri"/>
            </a:endParaRPr>
          </a:p>
        </p:txBody>
      </p:sp>
      <p:sp>
        <p:nvSpPr>
          <p:cNvPr id="7" name="Rectangle 6">
            <a:extLst>
              <a:ext uri="{FF2B5EF4-FFF2-40B4-BE49-F238E27FC236}">
                <a16:creationId xmlns:a16="http://schemas.microsoft.com/office/drawing/2014/main" id="{CFC80FD0-3807-F04A-A277-2175FF2614CB}"/>
              </a:ext>
            </a:extLst>
          </p:cNvPr>
          <p:cNvSpPr/>
          <p:nvPr/>
        </p:nvSpPr>
        <p:spPr>
          <a:xfrm>
            <a:off x="262314" y="626302"/>
            <a:ext cx="4690997" cy="984294"/>
          </a:xfrm>
          <a:prstGeom prst="rect">
            <a:avLst/>
          </a:prstGeom>
          <a:solidFill>
            <a:schemeClr val="tx2">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it-IT" sz="4000" dirty="0">
                <a:solidFill>
                  <a:schemeClr val="tx1"/>
                </a:solidFill>
                <a:latin typeface="Book Antiqua" panose="02040602050305030304" pitchFamily="18" charset="0"/>
              </a:rPr>
              <a:t>Come partecipare?</a:t>
            </a:r>
            <a:endParaRPr lang="en-US" sz="4000" dirty="0">
              <a:solidFill>
                <a:schemeClr val="tx1"/>
              </a:solidFill>
              <a:latin typeface="Book Antiqua" panose="02040602050305030304" pitchFamily="18" charset="0"/>
            </a:endParaRPr>
          </a:p>
        </p:txBody>
      </p:sp>
      <p:sp>
        <p:nvSpPr>
          <p:cNvPr id="8" name="Rectangle 7">
            <a:extLst>
              <a:ext uri="{FF2B5EF4-FFF2-40B4-BE49-F238E27FC236}">
                <a16:creationId xmlns:a16="http://schemas.microsoft.com/office/drawing/2014/main" id="{63022E30-DFD7-B54A-B53A-FCAE30DF94AE}"/>
              </a:ext>
            </a:extLst>
          </p:cNvPr>
          <p:cNvSpPr/>
          <p:nvPr/>
        </p:nvSpPr>
        <p:spPr>
          <a:xfrm>
            <a:off x="457200" y="3600964"/>
            <a:ext cx="8229600" cy="1141400"/>
          </a:xfrm>
          <a:prstGeom prst="rect">
            <a:avLst/>
          </a:prstGeom>
          <a:solidFill>
            <a:schemeClr val="tx2">
              <a:lumMod val="40000"/>
              <a:lumOff val="6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it-IT" sz="2200" dirty="0">
                <a:latin typeface="Book Antiqua" panose="02040602050305030304" pitchFamily="18" charset="0"/>
              </a:rPr>
              <a:t> </a:t>
            </a:r>
            <a:r>
              <a:rPr lang="it-IT" sz="3600" b="0" i="0" u="none" strike="noStrike" baseline="0" dirty="0">
                <a:solidFill>
                  <a:srgbClr val="0D2B8E"/>
                </a:solidFill>
                <a:latin typeface="rugrats sans"/>
              </a:rPr>
              <a:t>www.mobility.unina.it </a:t>
            </a:r>
            <a:endParaRPr lang="en-US" sz="3600" dirty="0">
              <a:solidFill>
                <a:schemeClr val="tx1"/>
              </a:solidFill>
              <a:latin typeface="Book Antiqua" panose="02040602050305030304" pitchFamily="18" charset="0"/>
            </a:endParaRPr>
          </a:p>
        </p:txBody>
      </p:sp>
      <p:pic>
        <p:nvPicPr>
          <p:cNvPr id="5" name="Picture 2" descr="logo dicmapi">
            <a:extLst>
              <a:ext uri="{FF2B5EF4-FFF2-40B4-BE49-F238E27FC236}">
                <a16:creationId xmlns:a16="http://schemas.microsoft.com/office/drawing/2014/main" id="{F9793373-C73C-18B0-7079-250FDA7BA7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9886" y="5724868"/>
            <a:ext cx="1782250" cy="101005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9" name="Immagine 8">
            <a:extLst>
              <a:ext uri="{FF2B5EF4-FFF2-40B4-BE49-F238E27FC236}">
                <a16:creationId xmlns:a16="http://schemas.microsoft.com/office/drawing/2014/main" id="{DA61D0FB-C136-8246-AE48-F47020A906AE}"/>
              </a:ext>
            </a:extLst>
          </p:cNvPr>
          <p:cNvPicPr>
            <a:picLocks noChangeAspect="1"/>
          </p:cNvPicPr>
          <p:nvPr/>
        </p:nvPicPr>
        <p:blipFill>
          <a:blip r:embed="rId4"/>
          <a:stretch>
            <a:fillRect/>
          </a:stretch>
        </p:blipFill>
        <p:spPr>
          <a:xfrm>
            <a:off x="111864" y="5736771"/>
            <a:ext cx="1157283" cy="973918"/>
          </a:xfrm>
          <a:prstGeom prst="rect">
            <a:avLst/>
          </a:prstGeom>
        </p:spPr>
      </p:pic>
      <p:sp>
        <p:nvSpPr>
          <p:cNvPr id="10" name="CasellaDiTesto 9">
            <a:extLst>
              <a:ext uri="{FF2B5EF4-FFF2-40B4-BE49-F238E27FC236}">
                <a16:creationId xmlns:a16="http://schemas.microsoft.com/office/drawing/2014/main" id="{AB1F45F0-AE39-2017-A5C5-100B3FB90016}"/>
              </a:ext>
            </a:extLst>
          </p:cNvPr>
          <p:cNvSpPr txBox="1"/>
          <p:nvPr/>
        </p:nvSpPr>
        <p:spPr>
          <a:xfrm>
            <a:off x="119654" y="4943129"/>
            <a:ext cx="8567146" cy="646331"/>
          </a:xfrm>
          <a:prstGeom prst="rect">
            <a:avLst/>
          </a:prstGeom>
          <a:noFill/>
        </p:spPr>
        <p:txBody>
          <a:bodyPr wrap="square">
            <a:spAutoFit/>
          </a:bodyPr>
          <a:lstStyle/>
          <a:p>
            <a:pPr algn="ctr"/>
            <a:r>
              <a:rPr lang="en-US" b="1" dirty="0" err="1">
                <a:solidFill>
                  <a:schemeClr val="tx1"/>
                </a:solidFill>
                <a:ea typeface="+mn-lt"/>
                <a:cs typeface="+mn-lt"/>
              </a:rPr>
              <a:t>Seguire</a:t>
            </a:r>
            <a:r>
              <a:rPr lang="en-US" b="1" dirty="0">
                <a:solidFill>
                  <a:schemeClr val="tx1"/>
                </a:solidFill>
                <a:ea typeface="+mn-lt"/>
                <a:cs typeface="+mn-lt"/>
              </a:rPr>
              <a:t> le </a:t>
            </a:r>
            <a:r>
              <a:rPr lang="en-US" b="1" dirty="0" err="1">
                <a:solidFill>
                  <a:schemeClr val="tx1"/>
                </a:solidFill>
                <a:ea typeface="+mn-lt"/>
                <a:cs typeface="+mn-lt"/>
              </a:rPr>
              <a:t>istruzioni</a:t>
            </a:r>
            <a:r>
              <a:rPr lang="en-US" b="1" dirty="0">
                <a:solidFill>
                  <a:schemeClr val="tx1"/>
                </a:solidFill>
                <a:ea typeface="+mn-lt"/>
                <a:cs typeface="+mn-lt"/>
              </a:rPr>
              <a:t> di </a:t>
            </a:r>
            <a:r>
              <a:rPr lang="en-US" b="1" dirty="0" err="1">
                <a:solidFill>
                  <a:schemeClr val="tx1"/>
                </a:solidFill>
                <a:ea typeface="+mn-lt"/>
                <a:cs typeface="+mn-lt"/>
              </a:rPr>
              <a:t>presentazione</a:t>
            </a:r>
            <a:r>
              <a:rPr lang="en-US" b="1" dirty="0">
                <a:solidFill>
                  <a:schemeClr val="tx1"/>
                </a:solidFill>
                <a:ea typeface="+mn-lt"/>
                <a:cs typeface="+mn-lt"/>
              </a:rPr>
              <a:t> </a:t>
            </a:r>
            <a:r>
              <a:rPr lang="en-US" b="1" dirty="0" err="1">
                <a:solidFill>
                  <a:schemeClr val="tx1"/>
                </a:solidFill>
                <a:ea typeface="+mn-lt"/>
                <a:cs typeface="+mn-lt"/>
              </a:rPr>
              <a:t>domanda</a:t>
            </a:r>
            <a:r>
              <a:rPr lang="en-US" b="1" dirty="0">
                <a:solidFill>
                  <a:schemeClr val="tx1"/>
                </a:solidFill>
                <a:ea typeface="+mn-lt"/>
                <a:cs typeface="+mn-lt"/>
              </a:rPr>
              <a:t> </a:t>
            </a:r>
            <a:r>
              <a:rPr lang="en-US" b="1" dirty="0" err="1">
                <a:solidFill>
                  <a:schemeClr val="tx1"/>
                </a:solidFill>
                <a:ea typeface="+mn-lt"/>
                <a:cs typeface="+mn-lt"/>
              </a:rPr>
              <a:t>presenti</a:t>
            </a:r>
            <a:r>
              <a:rPr lang="en-US" b="1" dirty="0">
                <a:solidFill>
                  <a:schemeClr val="tx1"/>
                </a:solidFill>
                <a:ea typeface="+mn-lt"/>
                <a:cs typeface="+mn-lt"/>
              </a:rPr>
              <a:t> </a:t>
            </a:r>
            <a:r>
              <a:rPr lang="en-US" b="1" dirty="0" err="1">
                <a:solidFill>
                  <a:schemeClr val="tx1"/>
                </a:solidFill>
                <a:ea typeface="+mn-lt"/>
                <a:cs typeface="+mn-lt"/>
              </a:rPr>
              <a:t>sia</a:t>
            </a:r>
            <a:r>
              <a:rPr lang="en-US" b="1" dirty="0">
                <a:solidFill>
                  <a:schemeClr val="tx1"/>
                </a:solidFill>
                <a:ea typeface="+mn-lt"/>
                <a:cs typeface="+mn-lt"/>
              </a:rPr>
              <a:t> </a:t>
            </a:r>
            <a:r>
              <a:rPr lang="en-US" b="1" dirty="0" err="1">
                <a:solidFill>
                  <a:schemeClr val="tx1"/>
                </a:solidFill>
                <a:ea typeface="+mn-lt"/>
                <a:cs typeface="+mn-lt"/>
              </a:rPr>
              <a:t>sul</a:t>
            </a:r>
            <a:r>
              <a:rPr lang="en-US" b="1" dirty="0">
                <a:solidFill>
                  <a:schemeClr val="tx1"/>
                </a:solidFill>
                <a:ea typeface="+mn-lt"/>
                <a:cs typeface="+mn-lt"/>
              </a:rPr>
              <a:t> </a:t>
            </a:r>
            <a:r>
              <a:rPr lang="en-US" b="1" dirty="0" err="1">
                <a:solidFill>
                  <a:schemeClr val="tx1"/>
                </a:solidFill>
                <a:ea typeface="+mn-lt"/>
                <a:cs typeface="+mn-lt"/>
              </a:rPr>
              <a:t>sito</a:t>
            </a:r>
            <a:r>
              <a:rPr lang="en-US" b="1" dirty="0">
                <a:solidFill>
                  <a:schemeClr val="tx1"/>
                </a:solidFill>
                <a:ea typeface="+mn-lt"/>
                <a:cs typeface="+mn-lt"/>
              </a:rPr>
              <a:t> di </a:t>
            </a:r>
            <a:r>
              <a:rPr lang="en-US" b="1" dirty="0" err="1">
                <a:solidFill>
                  <a:schemeClr val="tx1"/>
                </a:solidFill>
                <a:ea typeface="+mn-lt"/>
                <a:cs typeface="+mn-lt"/>
              </a:rPr>
              <a:t>ateneo</a:t>
            </a:r>
            <a:r>
              <a:rPr lang="en-US" b="1" dirty="0">
                <a:solidFill>
                  <a:schemeClr val="tx1"/>
                </a:solidFill>
                <a:ea typeface="+mn-lt"/>
                <a:cs typeface="+mn-lt"/>
              </a:rPr>
              <a:t> </a:t>
            </a:r>
            <a:r>
              <a:rPr lang="en-US" b="1" dirty="0" err="1">
                <a:solidFill>
                  <a:schemeClr val="tx1"/>
                </a:solidFill>
                <a:ea typeface="+mn-lt"/>
                <a:cs typeface="+mn-lt"/>
              </a:rPr>
              <a:t>che</a:t>
            </a:r>
            <a:r>
              <a:rPr lang="en-US" b="1" dirty="0">
                <a:solidFill>
                  <a:schemeClr val="tx1"/>
                </a:solidFill>
                <a:ea typeface="+mn-lt"/>
                <a:cs typeface="+mn-lt"/>
              </a:rPr>
              <a:t> </a:t>
            </a:r>
            <a:r>
              <a:rPr lang="en-US" b="1" dirty="0" err="1">
                <a:solidFill>
                  <a:schemeClr val="tx1"/>
                </a:solidFill>
                <a:ea typeface="+mn-lt"/>
                <a:cs typeface="+mn-lt"/>
              </a:rPr>
              <a:t>sul</a:t>
            </a:r>
            <a:r>
              <a:rPr lang="en-US" b="1" dirty="0">
                <a:solidFill>
                  <a:schemeClr val="tx1"/>
                </a:solidFill>
                <a:ea typeface="+mn-lt"/>
                <a:cs typeface="+mn-lt"/>
              </a:rPr>
              <a:t> </a:t>
            </a:r>
            <a:r>
              <a:rPr lang="en-US" b="1" dirty="0" err="1">
                <a:solidFill>
                  <a:schemeClr val="tx1"/>
                </a:solidFill>
                <a:ea typeface="+mn-lt"/>
                <a:cs typeface="+mn-lt"/>
              </a:rPr>
              <a:t>sito</a:t>
            </a:r>
            <a:r>
              <a:rPr lang="en-US" b="1" dirty="0">
                <a:solidFill>
                  <a:schemeClr val="tx1"/>
                </a:solidFill>
                <a:ea typeface="+mn-lt"/>
                <a:cs typeface="+mn-lt"/>
              </a:rPr>
              <a:t> del </a:t>
            </a:r>
            <a:r>
              <a:rPr lang="en-US" b="1" dirty="0" err="1">
                <a:solidFill>
                  <a:schemeClr val="tx1"/>
                </a:solidFill>
                <a:ea typeface="+mn-lt"/>
                <a:cs typeface="+mn-lt"/>
              </a:rPr>
              <a:t>dipartimento</a:t>
            </a:r>
            <a:r>
              <a:rPr lang="en-US" b="1" dirty="0">
                <a:solidFill>
                  <a:schemeClr val="tx1"/>
                </a:solidFill>
                <a:ea typeface="+mn-lt"/>
                <a:cs typeface="+mn-lt"/>
              </a:rPr>
              <a:t> </a:t>
            </a:r>
            <a:r>
              <a:rPr lang="en-US" b="1" dirty="0" err="1">
                <a:solidFill>
                  <a:schemeClr val="tx1"/>
                </a:solidFill>
                <a:ea typeface="+mn-lt"/>
                <a:cs typeface="+mn-lt"/>
              </a:rPr>
              <a:t>nella</a:t>
            </a:r>
            <a:r>
              <a:rPr lang="en-US" b="1" dirty="0">
                <a:solidFill>
                  <a:schemeClr val="tx1"/>
                </a:solidFill>
                <a:ea typeface="+mn-lt"/>
                <a:cs typeface="+mn-lt"/>
              </a:rPr>
              <a:t> </a:t>
            </a:r>
            <a:r>
              <a:rPr lang="en-US" b="1" dirty="0" err="1">
                <a:solidFill>
                  <a:schemeClr val="tx1"/>
                </a:solidFill>
                <a:ea typeface="+mn-lt"/>
                <a:cs typeface="+mn-lt"/>
              </a:rPr>
              <a:t>sezione</a:t>
            </a:r>
            <a:r>
              <a:rPr lang="en-US" b="1" dirty="0">
                <a:solidFill>
                  <a:schemeClr val="tx1"/>
                </a:solidFill>
                <a:ea typeface="+mn-lt"/>
                <a:cs typeface="+mn-lt"/>
              </a:rPr>
              <a:t> di </a:t>
            </a:r>
            <a:r>
              <a:rPr lang="en-US" b="1" dirty="0" err="1">
                <a:solidFill>
                  <a:schemeClr val="tx1"/>
                </a:solidFill>
                <a:ea typeface="+mn-lt"/>
                <a:cs typeface="+mn-lt"/>
              </a:rPr>
              <a:t>pubblicazione</a:t>
            </a:r>
            <a:r>
              <a:rPr lang="en-US" b="1" dirty="0">
                <a:solidFill>
                  <a:schemeClr val="tx1"/>
                </a:solidFill>
                <a:ea typeface="+mn-lt"/>
                <a:cs typeface="+mn-lt"/>
              </a:rPr>
              <a:t> bando Erasmus+</a:t>
            </a:r>
          </a:p>
        </p:txBody>
      </p:sp>
    </p:spTree>
    <p:extLst>
      <p:ext uri="{BB962C8B-B14F-4D97-AF65-F5344CB8AC3E}">
        <p14:creationId xmlns:p14="http://schemas.microsoft.com/office/powerpoint/2010/main" val="29029562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329956"/>
            <a:ext cx="8229600" cy="4708525"/>
          </a:xfrm>
          <a:pattFill prst="pct5">
            <a:fgClr>
              <a:schemeClr val="accent1"/>
            </a:fgClr>
            <a:bgClr>
              <a:schemeClr val="bg1"/>
            </a:bgClr>
          </a:pattFill>
        </p:spPr>
        <p:txBody>
          <a:bodyPr>
            <a:normAutofit/>
          </a:bodyPr>
          <a:lstStyle/>
          <a:p>
            <a:pPr marL="0" indent="0" algn="just">
              <a:buNone/>
            </a:pPr>
            <a:r>
              <a:rPr lang="it-IT" sz="2900" dirty="0">
                <a:latin typeface="Book Antiqua" panose="02040602050305030304" pitchFamily="18" charset="0"/>
              </a:rPr>
              <a:t>Per maggiori info circa il programma Erasmus+ si può consultare il sito:</a:t>
            </a:r>
          </a:p>
          <a:p>
            <a:pPr marL="0" indent="0">
              <a:buNone/>
            </a:pPr>
            <a:r>
              <a:rPr lang="it-IT" sz="2900" dirty="0">
                <a:latin typeface="Book Antiqua" panose="02040602050305030304" pitchFamily="18" charset="0"/>
                <a:hlinkClick r:id="rId2"/>
              </a:rPr>
              <a:t>https://erasmus-plus.ec.europa.eu/it/erasmus-programme-guide</a:t>
            </a:r>
            <a:r>
              <a:rPr lang="it-IT" sz="2900" dirty="0">
                <a:latin typeface="Book Antiqua" panose="02040602050305030304" pitchFamily="18" charset="0"/>
              </a:rPr>
              <a:t> </a:t>
            </a:r>
          </a:p>
        </p:txBody>
      </p:sp>
      <p:sp>
        <p:nvSpPr>
          <p:cNvPr id="4" name="Frame 3">
            <a:extLst>
              <a:ext uri="{FF2B5EF4-FFF2-40B4-BE49-F238E27FC236}">
                <a16:creationId xmlns:a16="http://schemas.microsoft.com/office/drawing/2014/main" id="{B195676E-7105-A641-B891-80A940DD0AF1}"/>
              </a:ext>
            </a:extLst>
          </p:cNvPr>
          <p:cNvSpPr/>
          <p:nvPr/>
        </p:nvSpPr>
        <p:spPr>
          <a:xfrm>
            <a:off x="0" y="0"/>
            <a:ext cx="9144000" cy="6858000"/>
          </a:xfrm>
          <a:prstGeom prst="frame">
            <a:avLst>
              <a:gd name="adj1" fmla="val 1358"/>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pic>
        <p:nvPicPr>
          <p:cNvPr id="2" name="Picture 2" descr="logo dicmapi">
            <a:extLst>
              <a:ext uri="{FF2B5EF4-FFF2-40B4-BE49-F238E27FC236}">
                <a16:creationId xmlns:a16="http://schemas.microsoft.com/office/drawing/2014/main" id="{65B85977-AFFF-D3B3-34D2-4CC823E851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8651" y="320944"/>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A9140F16-9AD0-CE7A-677F-79484213D97D}"/>
              </a:ext>
            </a:extLst>
          </p:cNvPr>
          <p:cNvPicPr>
            <a:picLocks noChangeAspect="1"/>
          </p:cNvPicPr>
          <p:nvPr/>
        </p:nvPicPr>
        <p:blipFill>
          <a:blip r:embed="rId4"/>
          <a:stretch>
            <a:fillRect/>
          </a:stretch>
        </p:blipFill>
        <p:spPr>
          <a:xfrm>
            <a:off x="268770" y="179985"/>
            <a:ext cx="841156" cy="786768"/>
          </a:xfrm>
          <a:prstGeom prst="rect">
            <a:avLst/>
          </a:prstGeom>
        </p:spPr>
      </p:pic>
      <p:sp>
        <p:nvSpPr>
          <p:cNvPr id="7" name="Rectangle 7">
            <a:extLst>
              <a:ext uri="{FF2B5EF4-FFF2-40B4-BE49-F238E27FC236}">
                <a16:creationId xmlns:a16="http://schemas.microsoft.com/office/drawing/2014/main" id="{E94830F2-1144-02DD-427F-A7CCA48944D7}"/>
              </a:ext>
            </a:extLst>
          </p:cNvPr>
          <p:cNvSpPr/>
          <p:nvPr/>
        </p:nvSpPr>
        <p:spPr>
          <a:xfrm>
            <a:off x="1609546" y="191135"/>
            <a:ext cx="5592871" cy="915188"/>
          </a:xfrm>
          <a:prstGeom prst="rect">
            <a:avLst/>
          </a:prstGeom>
          <a:solidFill>
            <a:schemeClr val="tx2">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it-IT" sz="3600" dirty="0">
                <a:latin typeface="Book Antiqua" panose="02040602050305030304" pitchFamily="18" charset="0"/>
              </a:rPr>
              <a:t> </a:t>
            </a:r>
            <a:r>
              <a:rPr lang="it-IT" sz="3600" dirty="0">
                <a:solidFill>
                  <a:schemeClr val="bg1"/>
                </a:solidFill>
                <a:latin typeface="Book Antiqua" panose="02040602050305030304" pitchFamily="18" charset="0"/>
              </a:rPr>
              <a:t>Guida allo studente Erasmus</a:t>
            </a:r>
            <a:endParaRPr lang="en-US" sz="3600" b="1" dirty="0">
              <a:solidFill>
                <a:schemeClr val="bg1"/>
              </a:solidFill>
              <a:latin typeface="Book Antiqua" panose="02040602050305030304" pitchFamily="18" charset="0"/>
            </a:endParaRPr>
          </a:p>
        </p:txBody>
      </p:sp>
      <p:pic>
        <p:nvPicPr>
          <p:cNvPr id="8" name="Immagine 7">
            <a:extLst>
              <a:ext uri="{FF2B5EF4-FFF2-40B4-BE49-F238E27FC236}">
                <a16:creationId xmlns:a16="http://schemas.microsoft.com/office/drawing/2014/main" id="{D4AD75DA-2B7F-791F-7348-B165CEFA3C3F}"/>
              </a:ext>
            </a:extLst>
          </p:cNvPr>
          <p:cNvPicPr>
            <a:picLocks noChangeAspect="1"/>
          </p:cNvPicPr>
          <p:nvPr/>
        </p:nvPicPr>
        <p:blipFill>
          <a:blip r:embed="rId5"/>
          <a:stretch>
            <a:fillRect/>
          </a:stretch>
        </p:blipFill>
        <p:spPr>
          <a:xfrm>
            <a:off x="660839" y="3657600"/>
            <a:ext cx="7822322" cy="2471057"/>
          </a:xfrm>
          <a:prstGeom prst="rect">
            <a:avLst/>
          </a:prstGeom>
        </p:spPr>
      </p:pic>
    </p:spTree>
    <p:extLst>
      <p:ext uri="{BB962C8B-B14F-4D97-AF65-F5344CB8AC3E}">
        <p14:creationId xmlns:p14="http://schemas.microsoft.com/office/powerpoint/2010/main" val="17847903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94A381B-2D1D-3F4B-99BA-64290E1B8E91}"/>
              </a:ext>
            </a:extLst>
          </p:cNvPr>
          <p:cNvSpPr>
            <a:spLocks noGrp="1"/>
          </p:cNvSpPr>
          <p:nvPr>
            <p:ph idx="1"/>
          </p:nvPr>
        </p:nvSpPr>
        <p:spPr>
          <a:xfrm>
            <a:off x="457199" y="1692274"/>
            <a:ext cx="8361123" cy="4891088"/>
          </a:xfrm>
        </p:spPr>
        <p:txBody>
          <a:bodyPr>
            <a:noAutofit/>
          </a:bodyPr>
          <a:lstStyle/>
          <a:p>
            <a:pPr marL="0" indent="0" algn="just">
              <a:buNone/>
            </a:pPr>
            <a:endParaRPr lang="it-IT" sz="1400" dirty="0">
              <a:latin typeface="Book Antiqua" panose="02040602050305030304" pitchFamily="18" charset="0"/>
            </a:endParaRPr>
          </a:p>
          <a:p>
            <a:pPr marL="0" indent="0" algn="just">
              <a:buNone/>
            </a:pPr>
            <a:r>
              <a:rPr lang="it-IT" sz="1400" dirty="0">
                <a:latin typeface="Book Antiqua" panose="02040602050305030304" pitchFamily="18" charset="0"/>
              </a:rPr>
              <a:t>Con questo termine si intende il modulo da compilare on line per l’iscrizione all'Università ospitante in qualità di studente Erasmus.</a:t>
            </a:r>
          </a:p>
          <a:p>
            <a:pPr marL="0" indent="0" algn="just">
              <a:buNone/>
            </a:pPr>
            <a:r>
              <a:rPr lang="it-IT" sz="1400" b="1" dirty="0">
                <a:latin typeface="Book Antiqua" panose="02040602050305030304" pitchFamily="18" charset="0"/>
              </a:rPr>
              <a:t>Appena risultato vincitore di una borsa Erasmus, lo studente ha l’obbligo di informarsi sulle modalità ed i tempi per l’iscrizione</a:t>
            </a:r>
            <a:r>
              <a:rPr lang="it-IT" sz="1400" dirty="0">
                <a:latin typeface="Book Antiqua" panose="02040602050305030304" pitchFamily="18" charset="0"/>
              </a:rPr>
              <a:t> che variano sensibilmente da Università a Università.</a:t>
            </a:r>
          </a:p>
          <a:p>
            <a:pPr marL="0" indent="0" algn="just">
              <a:buNone/>
            </a:pPr>
            <a:endParaRPr lang="it-IT" sz="1400" dirty="0">
              <a:latin typeface="Book Antiqua" panose="02040602050305030304" pitchFamily="18" charset="0"/>
            </a:endParaRPr>
          </a:p>
          <a:p>
            <a:pPr marL="0" indent="0" algn="just">
              <a:buNone/>
            </a:pPr>
            <a:r>
              <a:rPr lang="it-IT" sz="1400" dirty="0">
                <a:latin typeface="Book Antiqua" panose="02040602050305030304" pitchFamily="18" charset="0"/>
              </a:rPr>
              <a:t>All’atto </a:t>
            </a:r>
            <a:r>
              <a:rPr lang="it-IT" sz="1400" dirty="0" err="1">
                <a:latin typeface="Book Antiqua" panose="02040602050305030304" pitchFamily="18" charset="0"/>
              </a:rPr>
              <a:t>dell’application</a:t>
            </a:r>
            <a:r>
              <a:rPr lang="it-IT" sz="1400" dirty="0">
                <a:latin typeface="Book Antiqua" panose="02040602050305030304" pitchFamily="18" charset="0"/>
              </a:rPr>
              <a:t> le università </a:t>
            </a:r>
            <a:r>
              <a:rPr lang="it-IT" sz="1400" dirty="0" err="1">
                <a:latin typeface="Book Antiqua" panose="02040602050305030304" pitchFamily="18" charset="0"/>
              </a:rPr>
              <a:t>partners</a:t>
            </a:r>
            <a:r>
              <a:rPr lang="it-IT" sz="1400" dirty="0">
                <a:latin typeface="Book Antiqua" panose="02040602050305030304" pitchFamily="18" charset="0"/>
              </a:rPr>
              <a:t> potrebbero richiedere la seguente documentazione:</a:t>
            </a:r>
          </a:p>
          <a:p>
            <a:pPr algn="just">
              <a:buFontTx/>
              <a:buChar char="-"/>
            </a:pPr>
            <a:r>
              <a:rPr lang="it-IT" sz="1400" dirty="0">
                <a:latin typeface="Book Antiqua" panose="02040602050305030304" pitchFamily="18" charset="0"/>
              </a:rPr>
              <a:t>Certificato storico degli esami sostenuti in lingua inglese;</a:t>
            </a:r>
          </a:p>
          <a:p>
            <a:pPr algn="just">
              <a:buFontTx/>
              <a:buChar char="-"/>
            </a:pPr>
            <a:r>
              <a:rPr lang="it-IT" sz="1400" dirty="0">
                <a:latin typeface="Book Antiqua" panose="02040602050305030304" pitchFamily="18" charset="0"/>
              </a:rPr>
              <a:t>Certificato assicurativo</a:t>
            </a:r>
          </a:p>
          <a:p>
            <a:pPr algn="just">
              <a:buFontTx/>
              <a:buChar char="-"/>
            </a:pPr>
            <a:r>
              <a:rPr lang="it-IT" sz="1400" dirty="0">
                <a:latin typeface="Book Antiqua" panose="02040602050305030304" pitchFamily="18" charset="0"/>
              </a:rPr>
              <a:t>Copia della Carta d’Identità</a:t>
            </a:r>
          </a:p>
          <a:p>
            <a:pPr marL="0" indent="0" algn="just">
              <a:buNone/>
            </a:pPr>
            <a:r>
              <a:rPr lang="it-IT" sz="1400" dirty="0">
                <a:latin typeface="Book Antiqua" panose="02040602050305030304" pitchFamily="18" charset="0"/>
              </a:rPr>
              <a:t>In alcuni casi, oltre ai documenti succitati, le università estere potrebbero richiedere la trasmissione del Certificato attestante il possesso del livello linguistico richiesto dal bando. </a:t>
            </a:r>
          </a:p>
          <a:p>
            <a:pPr marL="0" indent="0" algn="just">
              <a:buNone/>
            </a:pPr>
            <a:endParaRPr lang="it-IT" sz="1400" dirty="0">
              <a:latin typeface="Book Antiqua" panose="02040602050305030304" pitchFamily="18" charset="0"/>
            </a:endParaRPr>
          </a:p>
          <a:p>
            <a:pPr marL="0" indent="0" algn="just">
              <a:buNone/>
            </a:pPr>
            <a:endParaRPr lang="it-IT" sz="1400" dirty="0">
              <a:latin typeface="Book Antiqua" panose="02040602050305030304" pitchFamily="18" charset="0"/>
            </a:endParaRPr>
          </a:p>
          <a:p>
            <a:pPr marL="0" indent="0" algn="just">
              <a:buNone/>
            </a:pPr>
            <a:r>
              <a:rPr lang="it-IT" sz="1400" dirty="0">
                <a:latin typeface="Book Antiqua" panose="02040602050305030304" pitchFamily="18" charset="0"/>
              </a:rPr>
              <a:t>Le Università di destinazione possono prevedere particolari requisiti di ammissione quali ad esempio una conoscenza certificata della lingua in cui sono tenuti i corsi. </a:t>
            </a:r>
          </a:p>
        </p:txBody>
      </p:sp>
      <p:pic>
        <p:nvPicPr>
          <p:cNvPr id="4" name="Immagine 3"/>
          <p:cNvPicPr>
            <a:picLocks noChangeAspect="1"/>
          </p:cNvPicPr>
          <p:nvPr/>
        </p:nvPicPr>
        <p:blipFill>
          <a:blip r:embed="rId2"/>
          <a:stretch>
            <a:fillRect/>
          </a:stretch>
        </p:blipFill>
        <p:spPr>
          <a:xfrm>
            <a:off x="6684488" y="274638"/>
            <a:ext cx="2002312" cy="1417636"/>
          </a:xfrm>
          <a:prstGeom prst="rect">
            <a:avLst/>
          </a:prstGeom>
        </p:spPr>
      </p:pic>
      <p:sp>
        <p:nvSpPr>
          <p:cNvPr id="6" name="Rectangle 5">
            <a:extLst>
              <a:ext uri="{FF2B5EF4-FFF2-40B4-BE49-F238E27FC236}">
                <a16:creationId xmlns:a16="http://schemas.microsoft.com/office/drawing/2014/main" id="{250908AF-6741-3B41-A029-C23985168740}"/>
              </a:ext>
            </a:extLst>
          </p:cNvPr>
          <p:cNvSpPr/>
          <p:nvPr/>
        </p:nvSpPr>
        <p:spPr>
          <a:xfrm>
            <a:off x="457200" y="274638"/>
            <a:ext cx="5592871" cy="915188"/>
          </a:xfrm>
          <a:prstGeom prst="rect">
            <a:avLst/>
          </a:prstGeom>
          <a:solidFill>
            <a:schemeClr val="tx2">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it-IT" sz="3600" dirty="0">
                <a:latin typeface="Book Antiqua" panose="02040602050305030304" pitchFamily="18" charset="0"/>
              </a:rPr>
              <a:t> </a:t>
            </a:r>
            <a:r>
              <a:rPr lang="it-IT" sz="4000" dirty="0">
                <a:latin typeface="Book Antiqua" panose="02040602050305030304" pitchFamily="18" charset="0"/>
              </a:rPr>
              <a:t>Documenti</a:t>
            </a:r>
            <a:r>
              <a:rPr lang="it-IT" sz="3600" dirty="0">
                <a:latin typeface="Book Antiqua" panose="02040602050305030304" pitchFamily="18" charset="0"/>
              </a:rPr>
              <a:t> Erasmus</a:t>
            </a:r>
            <a:endParaRPr lang="en-US" sz="3600" b="1" dirty="0">
              <a:latin typeface="Book Antiqua" panose="02040602050305030304" pitchFamily="18" charset="0"/>
            </a:endParaRPr>
          </a:p>
        </p:txBody>
      </p:sp>
      <p:sp>
        <p:nvSpPr>
          <p:cNvPr id="9" name="Rectangle 8">
            <a:extLst>
              <a:ext uri="{FF2B5EF4-FFF2-40B4-BE49-F238E27FC236}">
                <a16:creationId xmlns:a16="http://schemas.microsoft.com/office/drawing/2014/main" id="{98EFEF29-B49C-6443-A790-3E45BFF2DDAA}"/>
              </a:ext>
            </a:extLst>
          </p:cNvPr>
          <p:cNvSpPr/>
          <p:nvPr/>
        </p:nvSpPr>
        <p:spPr>
          <a:xfrm>
            <a:off x="1852690" y="1006870"/>
            <a:ext cx="3436307" cy="775891"/>
          </a:xfrm>
          <a:prstGeom prst="rect">
            <a:avLst/>
          </a:prstGeom>
          <a:gradFill>
            <a:gsLst>
              <a:gs pos="0">
                <a:schemeClr val="tx2">
                  <a:lumMod val="40000"/>
                  <a:lumOff val="60000"/>
                </a:schemeClr>
              </a:gs>
              <a:gs pos="86000">
                <a:schemeClr val="accent5">
                  <a:tint val="37000"/>
                  <a:satMod val="300000"/>
                </a:schemeClr>
              </a:gs>
              <a:gs pos="100000">
                <a:schemeClr val="accent5">
                  <a:tint val="15000"/>
                  <a:satMod val="350000"/>
                </a:schemeClr>
              </a:gs>
            </a:gsLst>
          </a:gradFill>
        </p:spPr>
        <p:style>
          <a:lnRef idx="1">
            <a:schemeClr val="accent5"/>
          </a:lnRef>
          <a:fillRef idx="2">
            <a:schemeClr val="accent5"/>
          </a:fillRef>
          <a:effectRef idx="1">
            <a:schemeClr val="accent5"/>
          </a:effectRef>
          <a:fontRef idx="minor">
            <a:schemeClr val="dk1"/>
          </a:fontRef>
        </p:style>
        <p:txBody>
          <a:bodyPr rtlCol="0" anchor="ctr"/>
          <a:lstStyle/>
          <a:p>
            <a:pPr algn="ctr"/>
            <a:r>
              <a:rPr lang="it-IT" sz="2800" dirty="0">
                <a:latin typeface="Book Antiqua" panose="02040602050305030304" pitchFamily="18" charset="0"/>
              </a:rPr>
              <a:t>Application Form</a:t>
            </a:r>
          </a:p>
        </p:txBody>
      </p:sp>
      <p:sp>
        <p:nvSpPr>
          <p:cNvPr id="2" name="Frame 8">
            <a:extLst>
              <a:ext uri="{FF2B5EF4-FFF2-40B4-BE49-F238E27FC236}">
                <a16:creationId xmlns:a16="http://schemas.microsoft.com/office/drawing/2014/main" id="{BD7DE957-DD77-02D1-D38F-FB8563B83FF7}"/>
              </a:ext>
            </a:extLst>
          </p:cNvPr>
          <p:cNvSpPr/>
          <p:nvPr/>
        </p:nvSpPr>
        <p:spPr>
          <a:xfrm>
            <a:off x="0" y="0"/>
            <a:ext cx="9144000" cy="6858000"/>
          </a:xfrm>
          <a:prstGeom prst="frame">
            <a:avLst>
              <a:gd name="adj1" fmla="val 1358"/>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3322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schermata, Carattere, logo&#10;&#10;Il contenuto generato dall'IA potrebbe non essere corretto.">
            <a:extLst>
              <a:ext uri="{FF2B5EF4-FFF2-40B4-BE49-F238E27FC236}">
                <a16:creationId xmlns:a16="http://schemas.microsoft.com/office/drawing/2014/main" id="{30681BDB-A673-1C89-99CA-A6EC6C486E92}"/>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3814607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5A9E9-9263-E195-0A4F-251316F9EAC0}"/>
            </a:ext>
          </a:extLst>
        </p:cNvPr>
        <p:cNvGrpSpPr/>
        <p:nvPr/>
      </p:nvGrpSpPr>
      <p:grpSpPr>
        <a:xfrm>
          <a:off x="0" y="0"/>
          <a:ext cx="0" cy="0"/>
          <a:chOff x="0" y="0"/>
          <a:chExt cx="0" cy="0"/>
        </a:xfrm>
      </p:grpSpPr>
      <p:pic>
        <p:nvPicPr>
          <p:cNvPr id="3" name="Immagine 2" descr="Immagine che contiene testo, schermata, Carattere, logo&#10;&#10;Il contenuto generato dall'IA potrebbe non essere corretto.">
            <a:extLst>
              <a:ext uri="{FF2B5EF4-FFF2-40B4-BE49-F238E27FC236}">
                <a16:creationId xmlns:a16="http://schemas.microsoft.com/office/drawing/2014/main" id="{EA3E8561-1FA7-F238-3785-0530E756A6DE}"/>
              </a:ext>
            </a:extLst>
          </p:cNvPr>
          <p:cNvPicPr>
            <a:picLocks noChangeAspect="1"/>
          </p:cNvPicPr>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2155205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a:extLst>
            <a:ext uri="{FF2B5EF4-FFF2-40B4-BE49-F238E27FC236}">
              <a16:creationId xmlns:a16="http://schemas.microsoft.com/office/drawing/2014/main" id="{A4AE1F3F-8C57-8E24-5999-92F5AF6EDC94}"/>
            </a:ext>
          </a:extLst>
        </p:cNvPr>
        <p:cNvGrpSpPr/>
        <p:nvPr/>
      </p:nvGrpSpPr>
      <p:grpSpPr>
        <a:xfrm>
          <a:off x="0" y="0"/>
          <a:ext cx="0" cy="0"/>
          <a:chOff x="0" y="0"/>
          <a:chExt cx="0" cy="0"/>
        </a:xfrm>
      </p:grpSpPr>
      <p:sp>
        <p:nvSpPr>
          <p:cNvPr id="4" name="Frame 3">
            <a:extLst>
              <a:ext uri="{FF2B5EF4-FFF2-40B4-BE49-F238E27FC236}">
                <a16:creationId xmlns:a16="http://schemas.microsoft.com/office/drawing/2014/main" id="{A9BCA5D4-2965-D1CC-06FC-125232834ED0}"/>
              </a:ext>
            </a:extLst>
          </p:cNvPr>
          <p:cNvSpPr/>
          <p:nvPr/>
        </p:nvSpPr>
        <p:spPr>
          <a:xfrm>
            <a:off x="0" y="0"/>
            <a:ext cx="9144000" cy="6858000"/>
          </a:xfrm>
          <a:prstGeom prst="frame">
            <a:avLst>
              <a:gd name="adj1" fmla="val 1358"/>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pic>
        <p:nvPicPr>
          <p:cNvPr id="2" name="Picture 2" descr="logo dicmapi">
            <a:extLst>
              <a:ext uri="{FF2B5EF4-FFF2-40B4-BE49-F238E27FC236}">
                <a16:creationId xmlns:a16="http://schemas.microsoft.com/office/drawing/2014/main" id="{90D25553-6CAE-223E-0093-0A29A7B1C7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8651" y="320944"/>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F69F14BC-EC6A-195F-6728-72328911308A}"/>
              </a:ext>
            </a:extLst>
          </p:cNvPr>
          <p:cNvPicPr>
            <a:picLocks noChangeAspect="1"/>
          </p:cNvPicPr>
          <p:nvPr/>
        </p:nvPicPr>
        <p:blipFill>
          <a:blip r:embed="rId3"/>
          <a:stretch>
            <a:fillRect/>
          </a:stretch>
        </p:blipFill>
        <p:spPr>
          <a:xfrm>
            <a:off x="268770" y="179985"/>
            <a:ext cx="841156" cy="786768"/>
          </a:xfrm>
          <a:prstGeom prst="rect">
            <a:avLst/>
          </a:prstGeom>
        </p:spPr>
      </p:pic>
      <p:sp>
        <p:nvSpPr>
          <p:cNvPr id="7" name="Rectangle 7">
            <a:extLst>
              <a:ext uri="{FF2B5EF4-FFF2-40B4-BE49-F238E27FC236}">
                <a16:creationId xmlns:a16="http://schemas.microsoft.com/office/drawing/2014/main" id="{B7DACC41-7FD0-3EFD-437B-9C2F6E742D64}"/>
              </a:ext>
            </a:extLst>
          </p:cNvPr>
          <p:cNvSpPr/>
          <p:nvPr/>
        </p:nvSpPr>
        <p:spPr>
          <a:xfrm>
            <a:off x="1468145" y="206232"/>
            <a:ext cx="5592871" cy="671903"/>
          </a:xfrm>
          <a:prstGeom prst="rect">
            <a:avLst/>
          </a:prstGeom>
          <a:solidFill>
            <a:schemeClr val="tx2">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it-IT" sz="3600" dirty="0">
                <a:latin typeface="Book Antiqua" panose="02040602050305030304" pitchFamily="18" charset="0"/>
              </a:rPr>
              <a:t> </a:t>
            </a:r>
            <a:r>
              <a:rPr lang="it-IT" sz="3600" dirty="0">
                <a:solidFill>
                  <a:schemeClr val="bg1"/>
                </a:solidFill>
                <a:latin typeface="Book Antiqua" panose="02040602050305030304" pitchFamily="18" charset="0"/>
              </a:rPr>
              <a:t>Destinazioni Erasmus</a:t>
            </a:r>
            <a:endParaRPr lang="en-US" sz="3600" b="1" dirty="0">
              <a:solidFill>
                <a:schemeClr val="bg1"/>
              </a:solidFill>
              <a:latin typeface="Book Antiqua" panose="02040602050305030304" pitchFamily="18" charset="0"/>
            </a:endParaRPr>
          </a:p>
        </p:txBody>
      </p:sp>
      <p:pic>
        <p:nvPicPr>
          <p:cNvPr id="12" name="Immagine 11">
            <a:extLst>
              <a:ext uri="{FF2B5EF4-FFF2-40B4-BE49-F238E27FC236}">
                <a16:creationId xmlns:a16="http://schemas.microsoft.com/office/drawing/2014/main" id="{BE3B5888-953D-FCEE-0BCE-A2ABDC44B436}"/>
              </a:ext>
            </a:extLst>
          </p:cNvPr>
          <p:cNvPicPr>
            <a:picLocks noChangeAspect="1"/>
          </p:cNvPicPr>
          <p:nvPr/>
        </p:nvPicPr>
        <p:blipFill>
          <a:blip r:embed="rId4"/>
          <a:stretch>
            <a:fillRect/>
          </a:stretch>
        </p:blipFill>
        <p:spPr>
          <a:xfrm>
            <a:off x="157164" y="996236"/>
            <a:ext cx="8829671" cy="5783096"/>
          </a:xfrm>
          <a:prstGeom prst="rect">
            <a:avLst/>
          </a:prstGeom>
        </p:spPr>
      </p:pic>
    </p:spTree>
    <p:extLst>
      <p:ext uri="{BB962C8B-B14F-4D97-AF65-F5344CB8AC3E}">
        <p14:creationId xmlns:p14="http://schemas.microsoft.com/office/powerpoint/2010/main" val="40189473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329956"/>
            <a:ext cx="8229600" cy="4708525"/>
          </a:xfrm>
          <a:pattFill prst="pct5">
            <a:fgClr>
              <a:schemeClr val="accent1"/>
            </a:fgClr>
            <a:bgClr>
              <a:schemeClr val="bg1"/>
            </a:bgClr>
          </a:pattFill>
        </p:spPr>
        <p:txBody>
          <a:bodyPr>
            <a:normAutofit fontScale="55000" lnSpcReduction="20000"/>
          </a:bodyPr>
          <a:lstStyle/>
          <a:p>
            <a:pPr algn="just"/>
            <a:endParaRPr lang="it-IT" sz="2900" dirty="0">
              <a:latin typeface="Book Antiqua" panose="02040602050305030304" pitchFamily="18" charset="0"/>
            </a:endParaRPr>
          </a:p>
          <a:p>
            <a:pPr algn="just"/>
            <a:endParaRPr lang="it-IT" sz="2900" dirty="0">
              <a:latin typeface="Book Antiqua" panose="02040602050305030304" pitchFamily="18" charset="0"/>
            </a:endParaRPr>
          </a:p>
          <a:p>
            <a:pPr algn="just"/>
            <a:r>
              <a:rPr lang="it-IT" sz="2900" dirty="0">
                <a:latin typeface="Book Antiqua" panose="02040602050305030304" pitchFamily="18" charset="0"/>
              </a:rPr>
              <a:t>Prima della partenza ogni studente Erasmus deve essere in possesso di un dettagliato piano delle attività̀ da svolgere all’estero - denominato Learning Agreement for Studies (LA)  – approvato e sottoscritto dal docente promotore dell’accordo, dal coordinatore del corso di studio e dall’Istituto ospitante. </a:t>
            </a:r>
          </a:p>
          <a:p>
            <a:pPr marL="0" indent="0" algn="just">
              <a:buNone/>
            </a:pPr>
            <a:endParaRPr lang="it-IT" sz="2900" dirty="0">
              <a:latin typeface="Book Antiqua" panose="02040602050305030304" pitchFamily="18" charset="0"/>
            </a:endParaRPr>
          </a:p>
          <a:p>
            <a:pPr algn="just"/>
            <a:r>
              <a:rPr lang="it-IT" sz="2900" dirty="0">
                <a:latin typeface="Book Antiqua" panose="02040602050305030304" pitchFamily="18" charset="0"/>
              </a:rPr>
              <a:t>Nel LA saranno indicati i corsi che lo studente dovrà frequentare all’estero, il relativo numero di crediti acquisibile e gli esami italiani che verranno riconosciuti. </a:t>
            </a:r>
          </a:p>
          <a:p>
            <a:pPr marL="0" indent="0" algn="just">
              <a:buNone/>
            </a:pPr>
            <a:endParaRPr lang="it-IT" sz="2900" dirty="0">
              <a:latin typeface="Book Antiqua" panose="02040602050305030304" pitchFamily="18" charset="0"/>
            </a:endParaRPr>
          </a:p>
          <a:p>
            <a:pPr algn="just"/>
            <a:r>
              <a:rPr lang="it-IT" sz="2900" dirty="0">
                <a:latin typeface="Book Antiqua" panose="02040602050305030304" pitchFamily="18" charset="0"/>
              </a:rPr>
              <a:t>Il LA è obbligatorio anche nel caso in cui lo studente svolga all’estero attività di tesi, pratica e tirocinio.</a:t>
            </a:r>
          </a:p>
          <a:p>
            <a:pPr marL="0" indent="0" algn="just">
              <a:buNone/>
            </a:pPr>
            <a:endParaRPr lang="it-IT" sz="2900" dirty="0">
              <a:latin typeface="Book Antiqua" panose="02040602050305030304" pitchFamily="18" charset="0"/>
            </a:endParaRPr>
          </a:p>
          <a:p>
            <a:pPr algn="just"/>
            <a:r>
              <a:rPr lang="it-IT" sz="2900" dirty="0">
                <a:latin typeface="Book Antiqua" panose="02040602050305030304" pitchFamily="18" charset="0"/>
              </a:rPr>
              <a:t>Tale piano potrà essere comunque modificato durante il periodo Erasmus (</a:t>
            </a:r>
            <a:r>
              <a:rPr lang="it-IT" sz="2900" dirty="0" err="1">
                <a:latin typeface="Book Antiqua" panose="02040602050305030304" pitchFamily="18" charset="0"/>
              </a:rPr>
              <a:t>Changes</a:t>
            </a:r>
            <a:r>
              <a:rPr lang="it-IT" sz="2900" dirty="0">
                <a:latin typeface="Book Antiqua" panose="02040602050305030304" pitchFamily="18" charset="0"/>
              </a:rPr>
              <a:t> </a:t>
            </a:r>
            <a:r>
              <a:rPr lang="it-IT" sz="2900" dirty="0" err="1">
                <a:latin typeface="Book Antiqua" panose="02040602050305030304" pitchFamily="18" charset="0"/>
              </a:rPr>
              <a:t>during</a:t>
            </a:r>
            <a:r>
              <a:rPr lang="it-IT" sz="2900" dirty="0">
                <a:latin typeface="Book Antiqua" panose="02040602050305030304" pitchFamily="18" charset="0"/>
              </a:rPr>
              <a:t> the </a:t>
            </a:r>
            <a:r>
              <a:rPr lang="it-IT" sz="2900" dirty="0" err="1">
                <a:latin typeface="Book Antiqua" panose="02040602050305030304" pitchFamily="18" charset="0"/>
              </a:rPr>
              <a:t>mobility</a:t>
            </a:r>
            <a:r>
              <a:rPr lang="it-IT" sz="2900" dirty="0">
                <a:latin typeface="Book Antiqua" panose="02040602050305030304" pitchFamily="18" charset="0"/>
              </a:rPr>
              <a:t>). </a:t>
            </a:r>
          </a:p>
          <a:p>
            <a:pPr marL="0" indent="0" algn="just">
              <a:buNone/>
            </a:pPr>
            <a:endParaRPr lang="it-IT" sz="2900" dirty="0">
              <a:latin typeface="Book Antiqua" panose="02040602050305030304" pitchFamily="18" charset="0"/>
            </a:endParaRPr>
          </a:p>
          <a:p>
            <a:pPr algn="just"/>
            <a:r>
              <a:rPr lang="it-IT" sz="2900" dirty="0">
                <a:latin typeface="Book Antiqua" panose="02040602050305030304" pitchFamily="18" charset="0"/>
              </a:rPr>
              <a:t>Dopo l’approvazione del LA </a:t>
            </a:r>
            <a:r>
              <a:rPr lang="it-IT" sz="2900" b="1" dirty="0">
                <a:latin typeface="Book Antiqua" panose="02040602050305030304" pitchFamily="18" charset="0"/>
              </a:rPr>
              <a:t>lo studente deve autonomamente inviare il pdf del LA approvato</a:t>
            </a:r>
            <a:r>
              <a:rPr lang="it-IT" sz="2900" dirty="0">
                <a:latin typeface="Book Antiqua" panose="02040602050305030304" pitchFamily="18" charset="0"/>
              </a:rPr>
              <a:t> all’International office dell’Università di destinazione, chiedendo la firma per approvazione (</a:t>
            </a:r>
            <a:r>
              <a:rPr lang="it-IT" sz="2900" b="1" u="sng" dirty="0">
                <a:latin typeface="Book Antiqua" panose="02040602050305030304" pitchFamily="18" charset="0"/>
              </a:rPr>
              <a:t>che deve pervenire prima della partenza</a:t>
            </a:r>
            <a:r>
              <a:rPr lang="it-IT" sz="2900" dirty="0">
                <a:latin typeface="Book Antiqua" panose="02040602050305030304" pitchFamily="18" charset="0"/>
              </a:rPr>
              <a:t>).</a:t>
            </a:r>
          </a:p>
          <a:p>
            <a:pPr marL="0" indent="0">
              <a:buNone/>
            </a:pPr>
            <a:endParaRPr lang="it-IT" dirty="0">
              <a:latin typeface="Book Antiqua" panose="02040602050305030304" pitchFamily="18" charset="0"/>
            </a:endParaRPr>
          </a:p>
        </p:txBody>
      </p:sp>
      <p:sp>
        <p:nvSpPr>
          <p:cNvPr id="4" name="Frame 3">
            <a:extLst>
              <a:ext uri="{FF2B5EF4-FFF2-40B4-BE49-F238E27FC236}">
                <a16:creationId xmlns:a16="http://schemas.microsoft.com/office/drawing/2014/main" id="{B195676E-7105-A641-B891-80A940DD0AF1}"/>
              </a:ext>
            </a:extLst>
          </p:cNvPr>
          <p:cNvSpPr/>
          <p:nvPr/>
        </p:nvSpPr>
        <p:spPr>
          <a:xfrm>
            <a:off x="0" y="0"/>
            <a:ext cx="9144000" cy="6858000"/>
          </a:xfrm>
          <a:prstGeom prst="frame">
            <a:avLst>
              <a:gd name="adj1" fmla="val 1358"/>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04DE923B-8E20-4648-BD93-679F1C7F0C61}"/>
              </a:ext>
            </a:extLst>
          </p:cNvPr>
          <p:cNvSpPr/>
          <p:nvPr/>
        </p:nvSpPr>
        <p:spPr>
          <a:xfrm>
            <a:off x="457200" y="5818292"/>
            <a:ext cx="8229600" cy="926926"/>
          </a:xfrm>
          <a:prstGeom prst="rect">
            <a:avLst/>
          </a:prstGeom>
          <a:gradFill>
            <a:gsLst>
              <a:gs pos="0">
                <a:schemeClr val="accent1">
                  <a:tint val="100000"/>
                  <a:shade val="100000"/>
                  <a:satMod val="130000"/>
                </a:schemeClr>
              </a:gs>
              <a:gs pos="19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400" b="1" dirty="0">
                <a:solidFill>
                  <a:schemeClr val="tx1"/>
                </a:solidFill>
                <a:latin typeface="Book Antiqua" panose="02040602050305030304" pitchFamily="18" charset="0"/>
              </a:rPr>
              <a:t>Una volta controfirmato dalla sede estera, il LA deve essere inviato in pdf a </a:t>
            </a:r>
            <a:r>
              <a:rPr lang="it-IT" sz="2400" b="1" u="sng" dirty="0" err="1">
                <a:solidFill>
                  <a:schemeClr val="tx1"/>
                </a:solidFill>
                <a:latin typeface="Book Antiqua" panose="02040602050305030304" pitchFamily="18" charset="0"/>
              </a:rPr>
              <a:t>paola.desidery@unina.it</a:t>
            </a:r>
            <a:r>
              <a:rPr lang="it-IT" sz="2400" b="1" u="sng" dirty="0">
                <a:solidFill>
                  <a:schemeClr val="tx1"/>
                </a:solidFill>
                <a:latin typeface="Book Antiqua" panose="02040602050305030304" pitchFamily="18" charset="0"/>
              </a:rPr>
              <a:t>.</a:t>
            </a:r>
          </a:p>
        </p:txBody>
      </p:sp>
      <p:pic>
        <p:nvPicPr>
          <p:cNvPr id="2" name="Picture 2" descr="logo dicmapi">
            <a:extLst>
              <a:ext uri="{FF2B5EF4-FFF2-40B4-BE49-F238E27FC236}">
                <a16:creationId xmlns:a16="http://schemas.microsoft.com/office/drawing/2014/main" id="{65B85977-AFFF-D3B3-34D2-4CC823E851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8651" y="320944"/>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A9140F16-9AD0-CE7A-677F-79484213D97D}"/>
              </a:ext>
            </a:extLst>
          </p:cNvPr>
          <p:cNvPicPr>
            <a:picLocks noChangeAspect="1"/>
          </p:cNvPicPr>
          <p:nvPr/>
        </p:nvPicPr>
        <p:blipFill>
          <a:blip r:embed="rId3"/>
          <a:stretch>
            <a:fillRect/>
          </a:stretch>
        </p:blipFill>
        <p:spPr>
          <a:xfrm>
            <a:off x="268770" y="179985"/>
            <a:ext cx="841156" cy="786768"/>
          </a:xfrm>
          <a:prstGeom prst="rect">
            <a:avLst/>
          </a:prstGeom>
        </p:spPr>
      </p:pic>
      <p:sp>
        <p:nvSpPr>
          <p:cNvPr id="7" name="Rectangle 7">
            <a:extLst>
              <a:ext uri="{FF2B5EF4-FFF2-40B4-BE49-F238E27FC236}">
                <a16:creationId xmlns:a16="http://schemas.microsoft.com/office/drawing/2014/main" id="{E94830F2-1144-02DD-427F-A7CCA48944D7}"/>
              </a:ext>
            </a:extLst>
          </p:cNvPr>
          <p:cNvSpPr/>
          <p:nvPr/>
        </p:nvSpPr>
        <p:spPr>
          <a:xfrm>
            <a:off x="1109926" y="171494"/>
            <a:ext cx="5592871" cy="915188"/>
          </a:xfrm>
          <a:prstGeom prst="rect">
            <a:avLst/>
          </a:prstGeom>
          <a:solidFill>
            <a:schemeClr val="tx2">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it-IT" sz="3600" dirty="0">
                <a:latin typeface="Book Antiqua" panose="02040602050305030304" pitchFamily="18" charset="0"/>
              </a:rPr>
              <a:t> </a:t>
            </a:r>
            <a:r>
              <a:rPr lang="it-IT" sz="3600" dirty="0">
                <a:solidFill>
                  <a:schemeClr val="bg1"/>
                </a:solidFill>
                <a:latin typeface="Book Antiqua" panose="02040602050305030304" pitchFamily="18" charset="0"/>
              </a:rPr>
              <a:t>Documenti Erasmus</a:t>
            </a:r>
            <a:endParaRPr lang="en-US" sz="3600" b="1" dirty="0">
              <a:solidFill>
                <a:schemeClr val="bg1"/>
              </a:solidFill>
              <a:latin typeface="Book Antiqua" panose="02040602050305030304" pitchFamily="18" charset="0"/>
            </a:endParaRPr>
          </a:p>
        </p:txBody>
      </p:sp>
      <p:sp>
        <p:nvSpPr>
          <p:cNvPr id="10" name="Rectangle 8">
            <a:extLst>
              <a:ext uri="{FF2B5EF4-FFF2-40B4-BE49-F238E27FC236}">
                <a16:creationId xmlns:a16="http://schemas.microsoft.com/office/drawing/2014/main" id="{0549B446-42FC-5F65-59FB-5280E8614F5E}"/>
              </a:ext>
            </a:extLst>
          </p:cNvPr>
          <p:cNvSpPr/>
          <p:nvPr/>
        </p:nvSpPr>
        <p:spPr>
          <a:xfrm>
            <a:off x="1776937" y="850566"/>
            <a:ext cx="3436307" cy="775891"/>
          </a:xfrm>
          <a:prstGeom prst="rect">
            <a:avLst/>
          </a:prstGeom>
          <a:gradFill>
            <a:gsLst>
              <a:gs pos="0">
                <a:schemeClr val="tx2">
                  <a:lumMod val="40000"/>
                  <a:lumOff val="60000"/>
                </a:schemeClr>
              </a:gs>
              <a:gs pos="78000">
                <a:schemeClr val="accent5">
                  <a:tint val="37000"/>
                  <a:satMod val="300000"/>
                </a:schemeClr>
              </a:gs>
              <a:gs pos="100000">
                <a:schemeClr val="accent5">
                  <a:tint val="15000"/>
                  <a:satMod val="350000"/>
                </a:schemeClr>
              </a:gs>
            </a:gsLst>
          </a:gradFill>
        </p:spPr>
        <p:style>
          <a:lnRef idx="1">
            <a:schemeClr val="accent5"/>
          </a:lnRef>
          <a:fillRef idx="2">
            <a:schemeClr val="accent5"/>
          </a:fillRef>
          <a:effectRef idx="1">
            <a:schemeClr val="accent5"/>
          </a:effectRef>
          <a:fontRef idx="minor">
            <a:schemeClr val="dk1"/>
          </a:fontRef>
        </p:style>
        <p:txBody>
          <a:bodyPr rtlCol="0" anchor="ctr"/>
          <a:lstStyle/>
          <a:p>
            <a:pPr algn="ctr"/>
            <a:r>
              <a:rPr lang="it-IT" sz="2400" dirty="0">
                <a:latin typeface="Book Antiqua" panose="02040602050305030304" pitchFamily="18" charset="0"/>
              </a:rPr>
              <a:t>Learning Agreement for Studies</a:t>
            </a:r>
          </a:p>
        </p:txBody>
      </p:sp>
    </p:spTree>
    <p:extLst>
      <p:ext uri="{BB962C8B-B14F-4D97-AF65-F5344CB8AC3E}">
        <p14:creationId xmlns:p14="http://schemas.microsoft.com/office/powerpoint/2010/main" val="28374046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a:extLst>
            <a:ext uri="{FF2B5EF4-FFF2-40B4-BE49-F238E27FC236}">
              <a16:creationId xmlns:a16="http://schemas.microsoft.com/office/drawing/2014/main" id="{35DE833E-3EE7-8BD1-BE2A-445D985FA1D4}"/>
            </a:ext>
          </a:extLst>
        </p:cNvPr>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9331669-E742-D10C-80FD-5DC3764A6299}"/>
              </a:ext>
            </a:extLst>
          </p:cNvPr>
          <p:cNvSpPr>
            <a:spLocks noGrp="1"/>
          </p:cNvSpPr>
          <p:nvPr>
            <p:ph idx="1"/>
          </p:nvPr>
        </p:nvSpPr>
        <p:spPr>
          <a:xfrm>
            <a:off x="457200" y="1329956"/>
            <a:ext cx="8229600" cy="4708525"/>
          </a:xfrm>
          <a:pattFill prst="pct5">
            <a:fgClr>
              <a:schemeClr val="accent1"/>
            </a:fgClr>
            <a:bgClr>
              <a:schemeClr val="bg1"/>
            </a:bgClr>
          </a:pattFill>
        </p:spPr>
        <p:txBody>
          <a:bodyPr>
            <a:normAutofit fontScale="92500" lnSpcReduction="10000"/>
          </a:bodyPr>
          <a:lstStyle/>
          <a:p>
            <a:pPr algn="just"/>
            <a:endParaRPr lang="it-IT" sz="2900" dirty="0">
              <a:latin typeface="Book Antiqua" panose="02040602050305030304" pitchFamily="18" charset="0"/>
            </a:endParaRPr>
          </a:p>
          <a:p>
            <a:pPr algn="just"/>
            <a:r>
              <a:rPr lang="it-IT" sz="2900" dirty="0">
                <a:latin typeface="Book Antiqua" panose="02040602050305030304" pitchFamily="18" charset="0"/>
              </a:rPr>
              <a:t>Il learning va caricato sulla piattaforma OLA.</a:t>
            </a:r>
          </a:p>
          <a:p>
            <a:pPr marL="0" indent="0" algn="just">
              <a:buNone/>
            </a:pPr>
            <a:endParaRPr lang="it-IT" sz="500" dirty="0">
              <a:latin typeface="Book Antiqua" panose="02040602050305030304" pitchFamily="18" charset="0"/>
            </a:endParaRPr>
          </a:p>
          <a:p>
            <a:pPr algn="just"/>
            <a:r>
              <a:rPr lang="it-IT" sz="1600" dirty="0"/>
              <a:t>L’Online Learning Agreement è il futuro della mobilità degli studenti Erasmus+ in Europa. L'OLA è il modo più semplice e conveniente per completare online il Learning Agreement, farlo firmare, ricevere commenti dalle istituzioni di provenienza e di destinazione e avere una panoramica della versione finale del documento.</a:t>
            </a:r>
            <a:endParaRPr lang="it-IT" sz="2900" dirty="0">
              <a:latin typeface="Book Antiqua" panose="02040602050305030304" pitchFamily="18" charset="0"/>
            </a:endParaRPr>
          </a:p>
          <a:p>
            <a:pPr algn="just"/>
            <a:r>
              <a:rPr lang="it-IT" sz="1600" dirty="0"/>
              <a:t>L'OLA può essere utilizzato dagli studenti che partecipano ad una mobilità Erasmus+ per studio o tirocinio tra le Istituzioni di Formazione Superiore titolari della Carta Erasmus per l'Istruzione Superiore.</a:t>
            </a:r>
            <a:endParaRPr lang="it-IT" sz="2900" dirty="0">
              <a:latin typeface="Book Antiqua" panose="02040602050305030304" pitchFamily="18" charset="0"/>
            </a:endParaRPr>
          </a:p>
          <a:p>
            <a:pPr algn="just"/>
            <a:r>
              <a:rPr lang="it-IT" sz="1600" dirty="0"/>
              <a:t>Come accedo alla piattaforma OLA? Puoi accedere alla piattaforma OLA utilizzando le tue credenziali accademiche.</a:t>
            </a:r>
          </a:p>
          <a:p>
            <a:pPr marL="0" indent="0" algn="just">
              <a:buNone/>
            </a:pPr>
            <a:endParaRPr lang="it-IT" sz="1600" dirty="0">
              <a:latin typeface="Book Antiqua" panose="02040602050305030304" pitchFamily="18" charset="0"/>
            </a:endParaRPr>
          </a:p>
          <a:p>
            <a:pPr marL="0" indent="0" algn="just">
              <a:buNone/>
            </a:pPr>
            <a:r>
              <a:rPr lang="it-IT" sz="1600" dirty="0">
                <a:latin typeface="Book Antiqua" panose="02040602050305030304" pitchFamily="18" charset="0"/>
              </a:rPr>
              <a:t>Per maggiori info consultare la guida di ateneo: </a:t>
            </a:r>
            <a:br>
              <a:rPr lang="it-IT" sz="1600" dirty="0">
                <a:latin typeface="Book Antiqua" panose="02040602050305030304" pitchFamily="18" charset="0"/>
              </a:rPr>
            </a:br>
            <a:endParaRPr lang="it-IT" sz="1600" dirty="0">
              <a:latin typeface="Book Antiqua" panose="02040602050305030304" pitchFamily="18" charset="0"/>
            </a:endParaRPr>
          </a:p>
          <a:p>
            <a:pPr marL="0" indent="0" algn="just">
              <a:buNone/>
            </a:pPr>
            <a:r>
              <a:rPr lang="it-IT" sz="2200" dirty="0">
                <a:latin typeface="Book Antiqua" panose="02040602050305030304" pitchFamily="18" charset="0"/>
                <a:hlinkClick r:id="rId2"/>
              </a:rPr>
              <a:t>https://www.unina.it/didattica/opportunita-studenti/erasmus/programma#p_p_id_101_INSTANCE_eQMIFo6IXmuz_</a:t>
            </a:r>
            <a:r>
              <a:rPr lang="it-IT" sz="2200" dirty="0">
                <a:latin typeface="Book Antiqua" panose="02040602050305030304" pitchFamily="18" charset="0"/>
              </a:rPr>
              <a:t> </a:t>
            </a:r>
          </a:p>
        </p:txBody>
      </p:sp>
      <p:sp>
        <p:nvSpPr>
          <p:cNvPr id="4" name="Frame 3">
            <a:extLst>
              <a:ext uri="{FF2B5EF4-FFF2-40B4-BE49-F238E27FC236}">
                <a16:creationId xmlns:a16="http://schemas.microsoft.com/office/drawing/2014/main" id="{0C285D25-472C-8761-F5DB-A33A79DBBC64}"/>
              </a:ext>
            </a:extLst>
          </p:cNvPr>
          <p:cNvSpPr/>
          <p:nvPr/>
        </p:nvSpPr>
        <p:spPr>
          <a:xfrm>
            <a:off x="0" y="0"/>
            <a:ext cx="9144000" cy="6858000"/>
          </a:xfrm>
          <a:prstGeom prst="frame">
            <a:avLst>
              <a:gd name="adj1" fmla="val 1358"/>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pic>
        <p:nvPicPr>
          <p:cNvPr id="2" name="Picture 2" descr="logo dicmapi">
            <a:extLst>
              <a:ext uri="{FF2B5EF4-FFF2-40B4-BE49-F238E27FC236}">
                <a16:creationId xmlns:a16="http://schemas.microsoft.com/office/drawing/2014/main" id="{CCDD270E-6F09-84FF-C0ED-75CB674DC1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8651" y="320944"/>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C71640AC-633D-6258-7366-042996E5046D}"/>
              </a:ext>
            </a:extLst>
          </p:cNvPr>
          <p:cNvPicPr>
            <a:picLocks noChangeAspect="1"/>
          </p:cNvPicPr>
          <p:nvPr/>
        </p:nvPicPr>
        <p:blipFill>
          <a:blip r:embed="rId4"/>
          <a:stretch>
            <a:fillRect/>
          </a:stretch>
        </p:blipFill>
        <p:spPr>
          <a:xfrm>
            <a:off x="268770" y="179985"/>
            <a:ext cx="841156" cy="786768"/>
          </a:xfrm>
          <a:prstGeom prst="rect">
            <a:avLst/>
          </a:prstGeom>
        </p:spPr>
      </p:pic>
      <p:sp>
        <p:nvSpPr>
          <p:cNvPr id="7" name="Rectangle 7">
            <a:extLst>
              <a:ext uri="{FF2B5EF4-FFF2-40B4-BE49-F238E27FC236}">
                <a16:creationId xmlns:a16="http://schemas.microsoft.com/office/drawing/2014/main" id="{3D0DB6B2-734F-6B7F-4237-983691577395}"/>
              </a:ext>
            </a:extLst>
          </p:cNvPr>
          <p:cNvSpPr/>
          <p:nvPr/>
        </p:nvSpPr>
        <p:spPr>
          <a:xfrm>
            <a:off x="1109926" y="171494"/>
            <a:ext cx="5592871" cy="915188"/>
          </a:xfrm>
          <a:prstGeom prst="rect">
            <a:avLst/>
          </a:prstGeom>
          <a:solidFill>
            <a:schemeClr val="tx2">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it-IT" sz="3600" dirty="0">
                <a:latin typeface="Book Antiqua" panose="02040602050305030304" pitchFamily="18" charset="0"/>
              </a:rPr>
              <a:t> </a:t>
            </a:r>
            <a:r>
              <a:rPr lang="it-IT" sz="3600" dirty="0">
                <a:solidFill>
                  <a:schemeClr val="bg1"/>
                </a:solidFill>
                <a:latin typeface="Book Antiqua" panose="02040602050305030304" pitchFamily="18" charset="0"/>
              </a:rPr>
              <a:t>Documenti Erasmus</a:t>
            </a:r>
            <a:endParaRPr lang="en-US" sz="3600" b="1" dirty="0">
              <a:solidFill>
                <a:schemeClr val="bg1"/>
              </a:solidFill>
              <a:latin typeface="Book Antiqua" panose="02040602050305030304" pitchFamily="18" charset="0"/>
            </a:endParaRPr>
          </a:p>
        </p:txBody>
      </p:sp>
      <p:sp>
        <p:nvSpPr>
          <p:cNvPr id="10" name="Rectangle 8">
            <a:extLst>
              <a:ext uri="{FF2B5EF4-FFF2-40B4-BE49-F238E27FC236}">
                <a16:creationId xmlns:a16="http://schemas.microsoft.com/office/drawing/2014/main" id="{8631BB4F-FD83-1C32-F7E5-353AFF3890C8}"/>
              </a:ext>
            </a:extLst>
          </p:cNvPr>
          <p:cNvSpPr/>
          <p:nvPr/>
        </p:nvSpPr>
        <p:spPr>
          <a:xfrm>
            <a:off x="1776937" y="850566"/>
            <a:ext cx="3436307" cy="775891"/>
          </a:xfrm>
          <a:prstGeom prst="rect">
            <a:avLst/>
          </a:prstGeom>
          <a:gradFill>
            <a:gsLst>
              <a:gs pos="0">
                <a:schemeClr val="tx2">
                  <a:lumMod val="40000"/>
                  <a:lumOff val="60000"/>
                </a:schemeClr>
              </a:gs>
              <a:gs pos="78000">
                <a:schemeClr val="accent5">
                  <a:tint val="37000"/>
                  <a:satMod val="300000"/>
                </a:schemeClr>
              </a:gs>
              <a:gs pos="100000">
                <a:schemeClr val="accent5">
                  <a:tint val="15000"/>
                  <a:satMod val="350000"/>
                </a:schemeClr>
              </a:gs>
            </a:gsLst>
          </a:gradFill>
        </p:spPr>
        <p:style>
          <a:lnRef idx="1">
            <a:schemeClr val="accent5"/>
          </a:lnRef>
          <a:fillRef idx="2">
            <a:schemeClr val="accent5"/>
          </a:fillRef>
          <a:effectRef idx="1">
            <a:schemeClr val="accent5"/>
          </a:effectRef>
          <a:fontRef idx="minor">
            <a:schemeClr val="dk1"/>
          </a:fontRef>
        </p:style>
        <p:txBody>
          <a:bodyPr rtlCol="0" anchor="ctr"/>
          <a:lstStyle/>
          <a:p>
            <a:pPr algn="ctr"/>
            <a:r>
              <a:rPr lang="it-IT" sz="2400" dirty="0">
                <a:latin typeface="Book Antiqua" panose="02040602050305030304" pitchFamily="18" charset="0"/>
              </a:rPr>
              <a:t>Learning Agreement for Studies</a:t>
            </a:r>
          </a:p>
        </p:txBody>
      </p:sp>
    </p:spTree>
    <p:extLst>
      <p:ext uri="{BB962C8B-B14F-4D97-AF65-F5344CB8AC3E}">
        <p14:creationId xmlns:p14="http://schemas.microsoft.com/office/powerpoint/2010/main" val="24663783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6" name="Rettangolo 5"/>
          <p:cNvSpPr/>
          <p:nvPr/>
        </p:nvSpPr>
        <p:spPr>
          <a:xfrm>
            <a:off x="2573518" y="4539264"/>
            <a:ext cx="1150070" cy="24038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Rettangolo 6"/>
          <p:cNvSpPr/>
          <p:nvPr/>
        </p:nvSpPr>
        <p:spPr>
          <a:xfrm>
            <a:off x="3723588" y="4543977"/>
            <a:ext cx="1264668" cy="23567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 name="Frame 8">
            <a:extLst>
              <a:ext uri="{FF2B5EF4-FFF2-40B4-BE49-F238E27FC236}">
                <a16:creationId xmlns:a16="http://schemas.microsoft.com/office/drawing/2014/main" id="{668EEBA3-587E-2A49-B68D-28C2CBD7BE91}"/>
              </a:ext>
            </a:extLst>
          </p:cNvPr>
          <p:cNvSpPr/>
          <p:nvPr/>
        </p:nvSpPr>
        <p:spPr>
          <a:xfrm>
            <a:off x="0" y="0"/>
            <a:ext cx="9144000" cy="6858000"/>
          </a:xfrm>
          <a:prstGeom prst="frame">
            <a:avLst>
              <a:gd name="adj1" fmla="val 1358"/>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D8D16CD0-23D6-D84B-8E6B-7E96A9FD7A6E}"/>
              </a:ext>
            </a:extLst>
          </p:cNvPr>
          <p:cNvSpPr/>
          <p:nvPr/>
        </p:nvSpPr>
        <p:spPr>
          <a:xfrm>
            <a:off x="1302763" y="216763"/>
            <a:ext cx="6538474" cy="91518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it-IT" sz="3400" dirty="0">
                <a:solidFill>
                  <a:schemeClr val="tx1"/>
                </a:solidFill>
                <a:latin typeface="Book Antiqua" panose="02040602050305030304" pitchFamily="18" charset="0"/>
              </a:rPr>
              <a:t>Esempio di Learning Agreement for Studies</a:t>
            </a:r>
            <a:endParaRPr lang="en-US" sz="3400" b="1" dirty="0">
              <a:solidFill>
                <a:schemeClr val="tx1"/>
              </a:solidFill>
              <a:latin typeface="Book Antiqua" panose="02040602050305030304" pitchFamily="18" charset="0"/>
            </a:endParaRPr>
          </a:p>
        </p:txBody>
      </p:sp>
      <p:pic>
        <p:nvPicPr>
          <p:cNvPr id="2" name="Picture 2" descr="logo dicmapi">
            <a:extLst>
              <a:ext uri="{FF2B5EF4-FFF2-40B4-BE49-F238E27FC236}">
                <a16:creationId xmlns:a16="http://schemas.microsoft.com/office/drawing/2014/main" id="{9E6A39E5-C2AE-1D7F-4B9B-63638B945C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6977" y="6122406"/>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Immagine 10">
            <a:extLst>
              <a:ext uri="{FF2B5EF4-FFF2-40B4-BE49-F238E27FC236}">
                <a16:creationId xmlns:a16="http://schemas.microsoft.com/office/drawing/2014/main" id="{C33DCED4-683F-C706-BB19-944DAF9D1942}"/>
              </a:ext>
            </a:extLst>
          </p:cNvPr>
          <p:cNvPicPr>
            <a:picLocks noChangeAspect="1"/>
          </p:cNvPicPr>
          <p:nvPr/>
        </p:nvPicPr>
        <p:blipFill>
          <a:blip r:embed="rId3"/>
          <a:stretch>
            <a:fillRect/>
          </a:stretch>
        </p:blipFill>
        <p:spPr>
          <a:xfrm>
            <a:off x="1866906" y="1348713"/>
            <a:ext cx="5613178" cy="4959750"/>
          </a:xfrm>
          <a:prstGeom prst="rect">
            <a:avLst/>
          </a:prstGeom>
        </p:spPr>
      </p:pic>
      <p:pic>
        <p:nvPicPr>
          <p:cNvPr id="12" name="Immagine 11">
            <a:extLst>
              <a:ext uri="{FF2B5EF4-FFF2-40B4-BE49-F238E27FC236}">
                <a16:creationId xmlns:a16="http://schemas.microsoft.com/office/drawing/2014/main" id="{800F91C6-5BBA-CCC5-1AD4-D429B097DEEA}"/>
              </a:ext>
            </a:extLst>
          </p:cNvPr>
          <p:cNvPicPr>
            <a:picLocks noChangeAspect="1"/>
          </p:cNvPicPr>
          <p:nvPr/>
        </p:nvPicPr>
        <p:blipFill>
          <a:blip r:embed="rId4"/>
          <a:stretch>
            <a:fillRect/>
          </a:stretch>
        </p:blipFill>
        <p:spPr>
          <a:xfrm>
            <a:off x="106894" y="5915079"/>
            <a:ext cx="841156" cy="786768"/>
          </a:xfrm>
          <a:prstGeom prst="rect">
            <a:avLst/>
          </a:prstGeom>
        </p:spPr>
      </p:pic>
    </p:spTree>
    <p:extLst>
      <p:ext uri="{BB962C8B-B14F-4D97-AF65-F5344CB8AC3E}">
        <p14:creationId xmlns:p14="http://schemas.microsoft.com/office/powerpoint/2010/main" val="2400776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B39623C-7EC8-9640-8D2F-B5A3271DCFA4}"/>
              </a:ext>
            </a:extLst>
          </p:cNvPr>
          <p:cNvSpPr>
            <a:spLocks noGrp="1"/>
          </p:cNvSpPr>
          <p:nvPr>
            <p:ph idx="1"/>
          </p:nvPr>
        </p:nvSpPr>
        <p:spPr>
          <a:xfrm>
            <a:off x="457200" y="1782761"/>
            <a:ext cx="8229600" cy="4525963"/>
          </a:xfrm>
        </p:spPr>
        <p:txBody>
          <a:bodyPr>
            <a:normAutofit/>
          </a:bodyPr>
          <a:lstStyle/>
          <a:p>
            <a:pPr marL="0" indent="0">
              <a:buNone/>
            </a:pPr>
            <a:endParaRPr lang="it-IT" sz="1600" dirty="0"/>
          </a:p>
          <a:p>
            <a:pPr marL="0" indent="0" algn="just">
              <a:buNone/>
            </a:pPr>
            <a:r>
              <a:rPr lang="it-IT" sz="1600" dirty="0">
                <a:latin typeface="Book Antiqua" panose="02040602050305030304" pitchFamily="18" charset="0"/>
              </a:rPr>
              <a:t>Gli studenti vincitori – prima della partenza – dovranno sottoscrivere l’accordo finanziario Erasmus.</a:t>
            </a:r>
          </a:p>
          <a:p>
            <a:pPr marL="0" indent="0" algn="just">
              <a:buNone/>
            </a:pPr>
            <a:r>
              <a:rPr lang="it-IT" sz="1600" dirty="0">
                <a:latin typeface="Book Antiqua" panose="02040602050305030304" pitchFamily="18" charset="0"/>
              </a:rPr>
              <a:t>La procedura per la firma degli accordi finanziari prevede, obbligatoriamente, il caricamento sulla piattaforma </a:t>
            </a:r>
            <a:r>
              <a:rPr lang="it-IT" sz="1600" u="sng" dirty="0">
                <a:latin typeface="Book Antiqua" panose="02040602050305030304" pitchFamily="18" charset="0"/>
              </a:rPr>
              <a:t>https://</a:t>
            </a:r>
            <a:r>
              <a:rPr lang="it-IT" sz="1600" u="sng" dirty="0" err="1">
                <a:latin typeface="Book Antiqua" panose="02040602050305030304" pitchFamily="18" charset="0"/>
              </a:rPr>
              <a:t>mobility.unina.it</a:t>
            </a:r>
            <a:r>
              <a:rPr lang="it-IT" sz="1600" u="sng" dirty="0">
                <a:latin typeface="Book Antiqua" panose="02040602050305030304" pitchFamily="18" charset="0"/>
              </a:rPr>
              <a:t> </a:t>
            </a:r>
            <a:r>
              <a:rPr lang="it-IT" sz="1600" dirty="0">
                <a:latin typeface="Book Antiqua" panose="02040602050305030304" pitchFamily="18" charset="0"/>
              </a:rPr>
              <a:t>, sezione Allegati carriera, della seguente documentazione:</a:t>
            </a:r>
          </a:p>
          <a:p>
            <a:pPr marL="0" indent="0" algn="just">
              <a:buNone/>
            </a:pPr>
            <a:endParaRPr lang="it-IT" sz="1600" dirty="0">
              <a:latin typeface="Book Antiqua" panose="02040602050305030304" pitchFamily="18" charset="0"/>
            </a:endParaRPr>
          </a:p>
          <a:p>
            <a:pPr algn="just">
              <a:buAutoNum type="arabicPeriod"/>
            </a:pPr>
            <a:r>
              <a:rPr lang="it-IT" sz="1600" dirty="0">
                <a:latin typeface="Book Antiqua" panose="02040602050305030304" pitchFamily="18" charset="0"/>
              </a:rPr>
              <a:t>Copia </a:t>
            </a:r>
            <a:r>
              <a:rPr lang="it-IT" sz="1600" dirty="0" err="1">
                <a:latin typeface="Book Antiqua" panose="02040602050305030304" pitchFamily="18" charset="0"/>
              </a:rPr>
              <a:t>dell’application</a:t>
            </a:r>
            <a:r>
              <a:rPr lang="it-IT" sz="1600" dirty="0">
                <a:latin typeface="Book Antiqua" panose="02040602050305030304" pitchFamily="18" charset="0"/>
              </a:rPr>
              <a:t> </a:t>
            </a:r>
            <a:r>
              <a:rPr lang="it-IT" sz="1600" dirty="0" err="1">
                <a:latin typeface="Book Antiqua" panose="02040602050305030304" pitchFamily="18" charset="0"/>
              </a:rPr>
              <a:t>form</a:t>
            </a:r>
            <a:r>
              <a:rPr lang="it-IT" sz="1600" dirty="0">
                <a:latin typeface="Book Antiqua" panose="02040602050305030304" pitchFamily="18" charset="0"/>
              </a:rPr>
              <a:t>, o lettera di accettazione dell’università ospitante o autodichiarazione relativa </a:t>
            </a:r>
            <a:r>
              <a:rPr lang="it-IT" sz="1600" dirty="0" err="1">
                <a:latin typeface="Book Antiqua" panose="02040602050305030304" pitchFamily="18" charset="0"/>
              </a:rPr>
              <a:t>all’application</a:t>
            </a:r>
            <a:r>
              <a:rPr lang="it-IT" sz="1600" dirty="0">
                <a:latin typeface="Book Antiqua" panose="02040602050305030304" pitchFamily="18" charset="0"/>
              </a:rPr>
              <a:t> </a:t>
            </a:r>
            <a:r>
              <a:rPr lang="it-IT" sz="1600" dirty="0" err="1">
                <a:latin typeface="Book Antiqua" panose="02040602050305030304" pitchFamily="18" charset="0"/>
              </a:rPr>
              <a:t>form</a:t>
            </a:r>
            <a:endParaRPr lang="it-IT" sz="1600" dirty="0">
              <a:latin typeface="Book Antiqua" panose="02040602050305030304" pitchFamily="18" charset="0"/>
            </a:endParaRPr>
          </a:p>
          <a:p>
            <a:pPr algn="just">
              <a:buAutoNum type="arabicPeriod"/>
            </a:pPr>
            <a:r>
              <a:rPr lang="it-IT" sz="1600" dirty="0">
                <a:latin typeface="Book Antiqua" panose="02040602050305030304" pitchFamily="18" charset="0"/>
              </a:rPr>
              <a:t>Copia dell’attestazione di conoscenza della lingua</a:t>
            </a:r>
          </a:p>
          <a:p>
            <a:pPr algn="just">
              <a:buAutoNum type="arabicPeriod"/>
            </a:pPr>
            <a:r>
              <a:rPr lang="it-IT" sz="1600" dirty="0">
                <a:latin typeface="Book Antiqua" panose="02040602050305030304" pitchFamily="18" charset="0"/>
              </a:rPr>
              <a:t>Learning Agreement</a:t>
            </a:r>
          </a:p>
          <a:p>
            <a:pPr algn="just">
              <a:buAutoNum type="arabicPeriod"/>
            </a:pPr>
            <a:r>
              <a:rPr lang="it-IT" sz="1600" dirty="0">
                <a:latin typeface="Book Antiqua" panose="02040602050305030304" pitchFamily="18" charset="0"/>
              </a:rPr>
              <a:t>Titolo di soggiorno per gli studenti internazionali.</a:t>
            </a:r>
          </a:p>
        </p:txBody>
      </p:sp>
      <p:pic>
        <p:nvPicPr>
          <p:cNvPr id="4" name="Immagine 3"/>
          <p:cNvPicPr>
            <a:picLocks noChangeAspect="1"/>
          </p:cNvPicPr>
          <p:nvPr/>
        </p:nvPicPr>
        <p:blipFill>
          <a:blip r:embed="rId3"/>
          <a:stretch>
            <a:fillRect/>
          </a:stretch>
        </p:blipFill>
        <p:spPr>
          <a:xfrm>
            <a:off x="6679774" y="353358"/>
            <a:ext cx="2007026" cy="1420975"/>
          </a:xfrm>
          <a:prstGeom prst="rect">
            <a:avLst/>
          </a:prstGeom>
        </p:spPr>
      </p:pic>
      <p:sp>
        <p:nvSpPr>
          <p:cNvPr id="8" name="Rectangle 7">
            <a:extLst>
              <a:ext uri="{FF2B5EF4-FFF2-40B4-BE49-F238E27FC236}">
                <a16:creationId xmlns:a16="http://schemas.microsoft.com/office/drawing/2014/main" id="{6789020B-C53C-3E40-BBED-50228139C25A}"/>
              </a:ext>
            </a:extLst>
          </p:cNvPr>
          <p:cNvSpPr/>
          <p:nvPr/>
        </p:nvSpPr>
        <p:spPr>
          <a:xfrm>
            <a:off x="457200" y="274638"/>
            <a:ext cx="5592871" cy="915188"/>
          </a:xfrm>
          <a:prstGeom prst="rect">
            <a:avLst/>
          </a:prstGeom>
          <a:solidFill>
            <a:schemeClr val="tx2">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it-IT" sz="3600" dirty="0">
                <a:latin typeface="Book Antiqua" panose="02040602050305030304" pitchFamily="18" charset="0"/>
              </a:rPr>
              <a:t> Documenti Erasmus</a:t>
            </a:r>
            <a:endParaRPr lang="en-US" sz="3600" b="1" dirty="0">
              <a:latin typeface="Book Antiqua" panose="02040602050305030304" pitchFamily="18" charset="0"/>
            </a:endParaRPr>
          </a:p>
        </p:txBody>
      </p:sp>
      <p:sp>
        <p:nvSpPr>
          <p:cNvPr id="9" name="Rectangle 8">
            <a:extLst>
              <a:ext uri="{FF2B5EF4-FFF2-40B4-BE49-F238E27FC236}">
                <a16:creationId xmlns:a16="http://schemas.microsoft.com/office/drawing/2014/main" id="{C9061FDF-B92F-C54B-A756-CDAF14A91525}"/>
              </a:ext>
            </a:extLst>
          </p:cNvPr>
          <p:cNvSpPr/>
          <p:nvPr/>
        </p:nvSpPr>
        <p:spPr>
          <a:xfrm>
            <a:off x="960328" y="1006870"/>
            <a:ext cx="3436307" cy="775891"/>
          </a:xfrm>
          <a:prstGeom prst="rect">
            <a:avLst/>
          </a:prstGeom>
          <a:gradFill>
            <a:gsLst>
              <a:gs pos="0">
                <a:schemeClr val="tx2">
                  <a:lumMod val="40000"/>
                  <a:lumOff val="60000"/>
                </a:schemeClr>
              </a:gs>
              <a:gs pos="100000">
                <a:schemeClr val="accent5">
                  <a:tint val="37000"/>
                  <a:satMod val="300000"/>
                </a:schemeClr>
              </a:gs>
              <a:gs pos="100000">
                <a:schemeClr val="accent5">
                  <a:tint val="15000"/>
                  <a:satMod val="350000"/>
                </a:schemeClr>
              </a:gs>
            </a:gsLst>
          </a:gradFill>
        </p:spPr>
        <p:style>
          <a:lnRef idx="1">
            <a:schemeClr val="accent5"/>
          </a:lnRef>
          <a:fillRef idx="2">
            <a:schemeClr val="accent5"/>
          </a:fillRef>
          <a:effectRef idx="1">
            <a:schemeClr val="accent5"/>
          </a:effectRef>
          <a:fontRef idx="minor">
            <a:schemeClr val="dk1"/>
          </a:fontRef>
        </p:style>
        <p:txBody>
          <a:bodyPr rtlCol="0" anchor="ctr"/>
          <a:lstStyle/>
          <a:p>
            <a:pPr algn="ctr"/>
            <a:r>
              <a:rPr lang="it-IT" sz="2400" dirty="0">
                <a:latin typeface="Book Antiqua" panose="02040602050305030304" pitchFamily="18" charset="0"/>
              </a:rPr>
              <a:t>Contratto Erasmus</a:t>
            </a:r>
          </a:p>
        </p:txBody>
      </p:sp>
      <p:sp>
        <p:nvSpPr>
          <p:cNvPr id="2" name="Frame 8">
            <a:extLst>
              <a:ext uri="{FF2B5EF4-FFF2-40B4-BE49-F238E27FC236}">
                <a16:creationId xmlns:a16="http://schemas.microsoft.com/office/drawing/2014/main" id="{4E68101D-9DE7-0B70-B050-B21F817195AD}"/>
              </a:ext>
            </a:extLst>
          </p:cNvPr>
          <p:cNvSpPr/>
          <p:nvPr/>
        </p:nvSpPr>
        <p:spPr>
          <a:xfrm>
            <a:off x="0" y="0"/>
            <a:ext cx="9144000" cy="6858000"/>
          </a:xfrm>
          <a:prstGeom prst="frame">
            <a:avLst>
              <a:gd name="adj1" fmla="val 1358"/>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pic>
        <p:nvPicPr>
          <p:cNvPr id="6" name="Immagine 5">
            <a:extLst>
              <a:ext uri="{FF2B5EF4-FFF2-40B4-BE49-F238E27FC236}">
                <a16:creationId xmlns:a16="http://schemas.microsoft.com/office/drawing/2014/main" id="{77F729FA-B8B3-3E28-E5B5-F23C00624F80}"/>
              </a:ext>
            </a:extLst>
          </p:cNvPr>
          <p:cNvPicPr>
            <a:picLocks noChangeAspect="1"/>
          </p:cNvPicPr>
          <p:nvPr/>
        </p:nvPicPr>
        <p:blipFill>
          <a:blip r:embed="rId4"/>
          <a:stretch>
            <a:fillRect/>
          </a:stretch>
        </p:blipFill>
        <p:spPr>
          <a:xfrm>
            <a:off x="106894" y="5915079"/>
            <a:ext cx="841156" cy="786768"/>
          </a:xfrm>
          <a:prstGeom prst="rect">
            <a:avLst/>
          </a:prstGeom>
        </p:spPr>
      </p:pic>
      <p:pic>
        <p:nvPicPr>
          <p:cNvPr id="7" name="Picture 2" descr="logo dicmapi">
            <a:extLst>
              <a:ext uri="{FF2B5EF4-FFF2-40B4-BE49-F238E27FC236}">
                <a16:creationId xmlns:a16="http://schemas.microsoft.com/office/drawing/2014/main" id="{A8F9B4D6-BEC7-F4F4-34B4-1D0C455EB9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6977" y="6122406"/>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1501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DB4F97B-5794-E748-B55D-B9199385E372}"/>
              </a:ext>
            </a:extLst>
          </p:cNvPr>
          <p:cNvSpPr>
            <a:spLocks noGrp="1"/>
          </p:cNvSpPr>
          <p:nvPr>
            <p:ph idx="1"/>
          </p:nvPr>
        </p:nvSpPr>
        <p:spPr>
          <a:xfrm>
            <a:off x="544883" y="1325957"/>
            <a:ext cx="7601590" cy="4525963"/>
          </a:xfrm>
        </p:spPr>
        <p:txBody>
          <a:bodyPr>
            <a:normAutofit/>
          </a:bodyPr>
          <a:lstStyle/>
          <a:p>
            <a:pPr marL="0" indent="0" algn="just">
              <a:buNone/>
            </a:pPr>
            <a:endParaRPr lang="it-IT" sz="2200" dirty="0">
              <a:latin typeface="Book Antiqua" panose="02040602050305030304" pitchFamily="18" charset="0"/>
            </a:endParaRPr>
          </a:p>
          <a:p>
            <a:pPr marL="0" indent="0" algn="just">
              <a:buNone/>
            </a:pPr>
            <a:r>
              <a:rPr lang="it-IT" sz="2200" dirty="0">
                <a:latin typeface="Book Antiqua" panose="02040602050305030304" pitchFamily="18" charset="0"/>
              </a:rPr>
              <a:t>Gli studenti assegnatari di borsa Erasmus sono assicurati durante lo svolgimento delle attività istituzionali per i rischi da infortunio e da responsabilità civile verso terzi. I termini e le condizioni assicurazione sono consultabili sul portale di Ateneo nella pagina Erasmus nel documento: “Copertura assicurativa per gli studenti Erasmus+ - BREVE GUIDA” </a:t>
            </a:r>
          </a:p>
          <a:p>
            <a:pPr marL="0" indent="0" algn="just">
              <a:buNone/>
            </a:pPr>
            <a:r>
              <a:rPr lang="it-IT" sz="2200" dirty="0">
                <a:latin typeface="Book Antiqua" panose="02040602050305030304" pitchFamily="18" charset="0"/>
                <a:hlinkClick r:id="rId2"/>
              </a:rPr>
              <a:t>https://www.unina.it/documents/11958/21043453/ER.2020.21_guida.copertura.assicurativa.pdf</a:t>
            </a:r>
            <a:endParaRPr lang="it-IT" sz="2200" dirty="0">
              <a:latin typeface="Book Antiqua" panose="02040602050305030304" pitchFamily="18" charset="0"/>
            </a:endParaRPr>
          </a:p>
          <a:p>
            <a:pPr marL="0" indent="0" algn="just">
              <a:buNone/>
            </a:pPr>
            <a:endParaRPr lang="it-IT" sz="2200" dirty="0">
              <a:latin typeface="Book Antiqua" panose="02040602050305030304" pitchFamily="18" charset="0"/>
            </a:endParaRPr>
          </a:p>
        </p:txBody>
      </p:sp>
      <p:pic>
        <p:nvPicPr>
          <p:cNvPr id="5" name="Immagine 4"/>
          <p:cNvPicPr>
            <a:picLocks noChangeAspect="1"/>
          </p:cNvPicPr>
          <p:nvPr/>
        </p:nvPicPr>
        <p:blipFill>
          <a:blip r:embed="rId3"/>
          <a:stretch>
            <a:fillRect/>
          </a:stretch>
        </p:blipFill>
        <p:spPr>
          <a:xfrm>
            <a:off x="2705838" y="4759575"/>
            <a:ext cx="2170331" cy="1858972"/>
          </a:xfrm>
          <a:prstGeom prst="rect">
            <a:avLst/>
          </a:prstGeom>
        </p:spPr>
      </p:pic>
      <p:sp>
        <p:nvSpPr>
          <p:cNvPr id="7" name="Rectangle 6">
            <a:extLst>
              <a:ext uri="{FF2B5EF4-FFF2-40B4-BE49-F238E27FC236}">
                <a16:creationId xmlns:a16="http://schemas.microsoft.com/office/drawing/2014/main" id="{A137A183-CD43-5E45-AE2B-682CB4E62133}"/>
              </a:ext>
            </a:extLst>
          </p:cNvPr>
          <p:cNvSpPr/>
          <p:nvPr/>
        </p:nvSpPr>
        <p:spPr>
          <a:xfrm>
            <a:off x="544883" y="410769"/>
            <a:ext cx="6983259" cy="915188"/>
          </a:xfrm>
          <a:prstGeom prst="rect">
            <a:avLst/>
          </a:prstGeom>
          <a:solidFill>
            <a:schemeClr val="tx2">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it-IT" sz="3600" dirty="0">
                <a:solidFill>
                  <a:schemeClr val="tx1"/>
                </a:solidFill>
                <a:latin typeface="Book Antiqua" panose="02040602050305030304" pitchFamily="18" charset="0"/>
              </a:rPr>
              <a:t>Servizi e Copertura Assicurativa</a:t>
            </a:r>
            <a:endParaRPr lang="en-US" sz="3600" b="1" dirty="0">
              <a:solidFill>
                <a:schemeClr val="tx1"/>
              </a:solidFill>
              <a:latin typeface="Book Antiqua" panose="02040602050305030304" pitchFamily="18" charset="0"/>
            </a:endParaRPr>
          </a:p>
        </p:txBody>
      </p:sp>
      <p:pic>
        <p:nvPicPr>
          <p:cNvPr id="2" name="Picture 2" descr="logo dicmapi">
            <a:extLst>
              <a:ext uri="{FF2B5EF4-FFF2-40B4-BE49-F238E27FC236}">
                <a16:creationId xmlns:a16="http://schemas.microsoft.com/office/drawing/2014/main" id="{86BAD03E-2AC4-E4E1-21DD-F6F2CC8780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2006" y="6138298"/>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 name="Immagine 3">
            <a:extLst>
              <a:ext uri="{FF2B5EF4-FFF2-40B4-BE49-F238E27FC236}">
                <a16:creationId xmlns:a16="http://schemas.microsoft.com/office/drawing/2014/main" id="{564951CF-422C-2872-880A-9E007895239D}"/>
              </a:ext>
            </a:extLst>
          </p:cNvPr>
          <p:cNvPicPr>
            <a:picLocks noChangeAspect="1"/>
          </p:cNvPicPr>
          <p:nvPr/>
        </p:nvPicPr>
        <p:blipFill>
          <a:blip r:embed="rId5"/>
          <a:stretch>
            <a:fillRect/>
          </a:stretch>
        </p:blipFill>
        <p:spPr>
          <a:xfrm>
            <a:off x="106894" y="5915079"/>
            <a:ext cx="841156" cy="786768"/>
          </a:xfrm>
          <a:prstGeom prst="rect">
            <a:avLst/>
          </a:prstGeom>
        </p:spPr>
      </p:pic>
    </p:spTree>
    <p:extLst>
      <p:ext uri="{BB962C8B-B14F-4D97-AF65-F5344CB8AC3E}">
        <p14:creationId xmlns:p14="http://schemas.microsoft.com/office/powerpoint/2010/main" val="3176305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pattFill prst="pct5">
          <a:fgClr>
            <a:schemeClr val="tx2">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61A5BB2-C44B-7FD2-563E-10CB924E6103}"/>
              </a:ext>
            </a:extLst>
          </p:cNvPr>
          <p:cNvSpPr txBox="1"/>
          <p:nvPr/>
        </p:nvSpPr>
        <p:spPr>
          <a:xfrm>
            <a:off x="420624" y="659380"/>
            <a:ext cx="8197596" cy="5656933"/>
          </a:xfrm>
          <a:prstGeom prst="rect">
            <a:avLst/>
          </a:prstGeom>
          <a:pattFill prst="pct5">
            <a:fgClr>
              <a:schemeClr val="tx2">
                <a:lumMod val="40000"/>
                <a:lumOff val="60000"/>
              </a:schemeClr>
            </a:fgClr>
            <a:bgClr>
              <a:schemeClr val="bg1"/>
            </a:bgClr>
          </a:pattFill>
        </p:spPr>
        <p:txBody>
          <a:bodyPr wrap="square" lIns="91440" tIns="45720" rIns="91440" bIns="45720" rtlCol="0" anchor="t">
            <a:spAutoFit/>
          </a:bodyPr>
          <a:lstStyle/>
          <a:p>
            <a:pPr algn="just">
              <a:spcBef>
                <a:spcPct val="20000"/>
              </a:spcBef>
            </a:pPr>
            <a:r>
              <a:rPr lang="it-IT" sz="1600" b="1" dirty="0">
                <a:solidFill>
                  <a:schemeClr val="accent6">
                    <a:lumMod val="50000"/>
                  </a:schemeClr>
                </a:solidFill>
                <a:latin typeface="Book Antiqua"/>
              </a:rPr>
              <a:t>La Mobilità Erasmus</a:t>
            </a:r>
            <a:r>
              <a:rPr lang="it-IT" sz="1600" dirty="0">
                <a:solidFill>
                  <a:schemeClr val="accent6">
                    <a:lumMod val="50000"/>
                  </a:schemeClr>
                </a:solidFill>
                <a:latin typeface="Book Antiqua"/>
              </a:rPr>
              <a:t>+ </a:t>
            </a:r>
            <a:r>
              <a:rPr lang="it-IT" sz="1600" b="1" dirty="0">
                <a:solidFill>
                  <a:schemeClr val="accent6">
                    <a:lumMod val="50000"/>
                  </a:schemeClr>
                </a:solidFill>
                <a:latin typeface="Book Antiqua"/>
              </a:rPr>
              <a:t>a fini di studio </a:t>
            </a:r>
            <a:r>
              <a:rPr lang="it-IT" sz="1600" b="1" dirty="0" err="1">
                <a:solidFill>
                  <a:schemeClr val="accent6">
                    <a:lumMod val="50000"/>
                  </a:schemeClr>
                </a:solidFill>
                <a:latin typeface="Book Antiqua"/>
              </a:rPr>
              <a:t>é</a:t>
            </a:r>
            <a:r>
              <a:rPr lang="it-IT" sz="1600" b="1" dirty="0">
                <a:solidFill>
                  <a:schemeClr val="accent6">
                    <a:lumMod val="50000"/>
                  </a:schemeClr>
                </a:solidFill>
                <a:latin typeface="Book Antiqua"/>
              </a:rPr>
              <a:t> </a:t>
            </a:r>
            <a:r>
              <a:rPr lang="it-IT" sz="1600" dirty="0">
                <a:latin typeface="Book Antiqua"/>
              </a:rPr>
              <a:t>rivolta a studenti universitari presso Università dei paesi membri  UE, paesi terzi associati al programma (</a:t>
            </a:r>
            <a:r>
              <a:rPr lang="it-IT" sz="1600" dirty="0" err="1">
                <a:latin typeface="Book Antiqua"/>
              </a:rPr>
              <a:t>programme</a:t>
            </a:r>
            <a:r>
              <a:rPr lang="it-IT" sz="1600" dirty="0">
                <a:latin typeface="Book Antiqua"/>
              </a:rPr>
              <a:t> countries) nonché per i paesi non associati al programma (mobilità internazionale – paesi extra UE) per: </a:t>
            </a:r>
          </a:p>
          <a:p>
            <a:pPr algn="just">
              <a:spcBef>
                <a:spcPct val="20000"/>
              </a:spcBef>
            </a:pPr>
            <a:endParaRPr lang="it-IT" sz="1600" dirty="0">
              <a:latin typeface="Book Antiqua"/>
            </a:endParaRPr>
          </a:p>
          <a:p>
            <a:pPr algn="just">
              <a:spcBef>
                <a:spcPct val="20000"/>
              </a:spcBef>
            </a:pPr>
            <a:r>
              <a:rPr lang="it-IT" sz="1600" dirty="0">
                <a:latin typeface="Book Antiqua"/>
              </a:rPr>
              <a:t>a) </a:t>
            </a:r>
            <a:r>
              <a:rPr lang="it-IT" sz="1600" dirty="0">
                <a:latin typeface="Book Antiqua" panose="02040602050305030304" pitchFamily="18" charset="0"/>
              </a:rPr>
              <a:t>frequentare corsi e sostenere i relativi esami;</a:t>
            </a:r>
          </a:p>
          <a:p>
            <a:pPr algn="just">
              <a:spcBef>
                <a:spcPct val="20000"/>
              </a:spcBef>
            </a:pPr>
            <a:r>
              <a:rPr lang="it-IT" sz="1600" dirty="0">
                <a:latin typeface="Book Antiqua" panose="02040602050305030304" pitchFamily="18" charset="0"/>
              </a:rPr>
              <a:t>b) preparare la tesi;</a:t>
            </a:r>
          </a:p>
          <a:p>
            <a:pPr algn="just">
              <a:spcBef>
                <a:spcPct val="20000"/>
              </a:spcBef>
            </a:pPr>
            <a:r>
              <a:rPr lang="it-IT" sz="1600" dirty="0">
                <a:latin typeface="Book Antiqua"/>
              </a:rPr>
              <a:t>c) svolgere attività di ricerca, tirocinio, laboratorio, etc., previste dall’ordinamento degli studi. In particolare, il tirocinio potrà essere effettuato solo se previsto dall'ordinamento didattico del Corso di Studio e combinato ad un periodo di studio. Il tirocinio deve essere svolto sotto la supervisione della stessa Università in cui lo studente realizzerà la mobilità.</a:t>
            </a:r>
          </a:p>
          <a:p>
            <a:pPr algn="just">
              <a:spcBef>
                <a:spcPct val="20000"/>
              </a:spcBef>
            </a:pPr>
            <a:endParaRPr lang="it-IT" sz="1600" dirty="0">
              <a:latin typeface="Book Antiqua" panose="02040602050305030304" pitchFamily="18" charset="0"/>
            </a:endParaRPr>
          </a:p>
          <a:p>
            <a:pPr algn="just">
              <a:spcBef>
                <a:spcPct val="20000"/>
              </a:spcBef>
            </a:pPr>
            <a:r>
              <a:rPr lang="it-IT" sz="1600" b="1" dirty="0">
                <a:solidFill>
                  <a:schemeClr val="accent6">
                    <a:lumMod val="50000"/>
                  </a:schemeClr>
                </a:solidFill>
                <a:latin typeface="Book Antiqua" panose="02040602050305030304" pitchFamily="18" charset="0"/>
              </a:rPr>
              <a:t>Si precisa che</a:t>
            </a:r>
            <a:r>
              <a:rPr lang="it-IT" sz="1600" dirty="0">
                <a:latin typeface="Book Antiqua" panose="02040602050305030304" pitchFamily="18" charset="0"/>
              </a:rPr>
              <a:t> il nuovo programma Erasmus+ ha imposto la stipula digitale degli accordi bilaterali attraverso la piattaforma Erasmus </a:t>
            </a:r>
            <a:r>
              <a:rPr lang="it-IT" sz="1600" dirty="0" err="1">
                <a:latin typeface="Book Antiqua" panose="02040602050305030304" pitchFamily="18" charset="0"/>
              </a:rPr>
              <a:t>Without</a:t>
            </a:r>
            <a:r>
              <a:rPr lang="it-IT" sz="1600" dirty="0">
                <a:latin typeface="Book Antiqua" panose="02040602050305030304" pitchFamily="18" charset="0"/>
              </a:rPr>
              <a:t> Paper ancora in fase di implementazione tecnica, pertanto, sebbene l’Ufficio Erasmus+ e Mobilità Internazionale stia lavorando alle conferme degli accordi, le tabelle summenzionate potrebbero subire aggiornamenti e/o cancellazioni di destinazioni.</a:t>
            </a:r>
          </a:p>
          <a:p>
            <a:pPr algn="just">
              <a:spcBef>
                <a:spcPct val="20000"/>
              </a:spcBef>
            </a:pPr>
            <a:endParaRPr lang="it-IT" sz="1600" dirty="0">
              <a:latin typeface="Book Antiqua" panose="02040602050305030304" pitchFamily="18" charset="0"/>
            </a:endParaRPr>
          </a:p>
          <a:p>
            <a:pPr algn="just">
              <a:spcBef>
                <a:spcPct val="20000"/>
              </a:spcBef>
            </a:pPr>
            <a:r>
              <a:rPr lang="it-IT" sz="1600" dirty="0">
                <a:latin typeface="Book Antiqua" panose="02040602050305030304" pitchFamily="18" charset="0"/>
              </a:rPr>
              <a:t>Inoltre, si fa presente che </a:t>
            </a:r>
            <a:r>
              <a:rPr lang="it-IT" sz="1600" b="1" i="1" u="sng" dirty="0">
                <a:solidFill>
                  <a:srgbClr val="FF0000"/>
                </a:solidFill>
                <a:latin typeface="Book Antiqua" panose="02040602050305030304" pitchFamily="18" charset="0"/>
              </a:rPr>
              <a:t>la disponibilità dei posti di mobilità è suscettibile di modifiche e ha carattere provvisorio e non vincolante.</a:t>
            </a:r>
            <a:r>
              <a:rPr lang="it-IT" sz="1600" dirty="0">
                <a:latin typeface="Book Antiqua" panose="02040602050305030304" pitchFamily="18" charset="0"/>
              </a:rPr>
              <a:t> L’attribuzione della mobilità è vincolata, inoltre, all’accettazione da parte dell’Istituto ospitante. </a:t>
            </a:r>
          </a:p>
        </p:txBody>
      </p:sp>
      <p:sp>
        <p:nvSpPr>
          <p:cNvPr id="3" name="Rettangolo 2">
            <a:extLst>
              <a:ext uri="{FF2B5EF4-FFF2-40B4-BE49-F238E27FC236}">
                <a16:creationId xmlns:a16="http://schemas.microsoft.com/office/drawing/2014/main" id="{0349DED1-C368-F19C-AE17-09AD640535FD}"/>
              </a:ext>
            </a:extLst>
          </p:cNvPr>
          <p:cNvSpPr/>
          <p:nvPr/>
        </p:nvSpPr>
        <p:spPr>
          <a:xfrm>
            <a:off x="995463" y="0"/>
            <a:ext cx="6328977" cy="646331"/>
          </a:xfrm>
          <a:prstGeom prst="rect">
            <a:avLst/>
          </a:prstGeom>
          <a:solidFill>
            <a:schemeClr val="tx2">
              <a:lumMod val="40000"/>
              <a:lumOff val="60000"/>
              <a:alpha val="72000"/>
            </a:schemeClr>
          </a:solidFill>
          <a:ln>
            <a:solidFill>
              <a:schemeClr val="tx1"/>
            </a:solidFill>
          </a:ln>
        </p:spPr>
        <p:txBody>
          <a:bodyPr wrap="none" lIns="91440" tIns="45720" rIns="91440" bIns="45720">
            <a:spAutoFit/>
          </a:bodyPr>
          <a:lstStyle/>
          <a:p>
            <a:pPr algn="ctr"/>
            <a:r>
              <a:rPr lang="it-IT" sz="3600" b="0" cap="none" spc="0" dirty="0">
                <a:ln w="0"/>
                <a:solidFill>
                  <a:schemeClr val="tx1"/>
                </a:solidFill>
                <a:effectLst>
                  <a:outerShdw blurRad="38100" dist="19050" dir="2700000" algn="tl" rotWithShape="0">
                    <a:schemeClr val="dk1">
                      <a:alpha val="40000"/>
                    </a:schemeClr>
                  </a:outerShdw>
                </a:effectLst>
                <a:latin typeface="Book Antiqua" panose="02040602050305030304" pitchFamily="18" charset="0"/>
              </a:rPr>
              <a:t>INFORMAZIONI GENERALI</a:t>
            </a:r>
          </a:p>
        </p:txBody>
      </p:sp>
      <p:pic>
        <p:nvPicPr>
          <p:cNvPr id="4" name="Picture 2" descr="logo dicmapi">
            <a:extLst>
              <a:ext uri="{FF2B5EF4-FFF2-40B4-BE49-F238E27FC236}">
                <a16:creationId xmlns:a16="http://schemas.microsoft.com/office/drawing/2014/main" id="{3D76AB50-884C-5A07-3221-BF4D582B8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083" y="0"/>
            <a:ext cx="1485899" cy="61134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6E8B485C-3222-7817-718A-639612DB5F9F}"/>
              </a:ext>
            </a:extLst>
          </p:cNvPr>
          <p:cNvPicPr>
            <a:picLocks noChangeAspect="1"/>
          </p:cNvPicPr>
          <p:nvPr/>
        </p:nvPicPr>
        <p:blipFill>
          <a:blip r:embed="rId4"/>
          <a:stretch>
            <a:fillRect/>
          </a:stretch>
        </p:blipFill>
        <p:spPr>
          <a:xfrm>
            <a:off x="134018" y="17494"/>
            <a:ext cx="783524" cy="646331"/>
          </a:xfrm>
          <a:prstGeom prst="rect">
            <a:avLst/>
          </a:prstGeom>
        </p:spPr>
      </p:pic>
    </p:spTree>
    <p:extLst>
      <p:ext uri="{BB962C8B-B14F-4D97-AF65-F5344CB8AC3E}">
        <p14:creationId xmlns:p14="http://schemas.microsoft.com/office/powerpoint/2010/main" val="26992881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0999C4D-E5BE-7C43-B3E6-25F79D96D9FF}"/>
              </a:ext>
            </a:extLst>
          </p:cNvPr>
          <p:cNvSpPr>
            <a:spLocks noGrp="1"/>
          </p:cNvSpPr>
          <p:nvPr>
            <p:ph idx="1"/>
          </p:nvPr>
        </p:nvSpPr>
        <p:spPr>
          <a:xfrm>
            <a:off x="356991" y="1736727"/>
            <a:ext cx="7346516" cy="2785170"/>
          </a:xfrm>
        </p:spPr>
        <p:txBody>
          <a:bodyPr>
            <a:normAutofit/>
          </a:bodyPr>
          <a:lstStyle/>
          <a:p>
            <a:pPr marL="0" indent="0" algn="just">
              <a:buNone/>
            </a:pPr>
            <a:r>
              <a:rPr lang="it-IT" sz="2200" dirty="0">
                <a:latin typeface="Book Antiqua" panose="02040602050305030304" pitchFamily="18" charset="0"/>
              </a:rPr>
              <a:t>Per la copertura sanitaria durante il soggiorno all’estero in Paesi dell'Unione Europea di cittadini italiani, è sufficiente, in linea generale, portare con sé la Tessera Sanitaria Europea di Assicurazione Malattia (TEAM) che permette una copertura sanitaria limitata alle cure necessarie. </a:t>
            </a:r>
          </a:p>
        </p:txBody>
      </p:sp>
      <p:pic>
        <p:nvPicPr>
          <p:cNvPr id="5" name="Picture 2" descr="Disegno Medico auscultazione colorato da Utente non registrato il 09 di  Dicembre del 2018">
            <a:extLst>
              <a:ext uri="{FF2B5EF4-FFF2-40B4-BE49-F238E27FC236}">
                <a16:creationId xmlns:a16="http://schemas.microsoft.com/office/drawing/2014/main" id="{62EBD8B2-AE23-C847-9A73-0EE718330465}"/>
              </a:ext>
            </a:extLst>
          </p:cNvPr>
          <p:cNvPicPr>
            <a:picLocks noChangeAspect="1" noChangeArrowheads="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6823365" y="410769"/>
            <a:ext cx="2677626" cy="2097474"/>
          </a:xfrm>
          <a:prstGeom prst="rect">
            <a:avLst/>
          </a:prstGeom>
          <a:noFill/>
          <a:extLst>
            <a:ext uri="{909E8E84-426E-40DD-AFC4-6F175D3DCCD1}">
              <a14:hiddenFill xmlns:a14="http://schemas.microsoft.com/office/drawing/2010/main">
                <a:solidFill>
                  <a:srgbClr val="FFFFFF"/>
                </a:solidFill>
              </a14:hiddenFill>
            </a:ext>
          </a:extLst>
        </p:spPr>
      </p:pic>
      <p:sp>
        <p:nvSpPr>
          <p:cNvPr id="6" name="Frame 5">
            <a:extLst>
              <a:ext uri="{FF2B5EF4-FFF2-40B4-BE49-F238E27FC236}">
                <a16:creationId xmlns:a16="http://schemas.microsoft.com/office/drawing/2014/main" id="{BB07F8F0-CE6C-D14B-B159-E09B29A1B168}"/>
              </a:ext>
            </a:extLst>
          </p:cNvPr>
          <p:cNvSpPr/>
          <p:nvPr/>
        </p:nvSpPr>
        <p:spPr>
          <a:xfrm>
            <a:off x="0" y="0"/>
            <a:ext cx="9144000" cy="6858000"/>
          </a:xfrm>
          <a:prstGeom prst="frame">
            <a:avLst>
              <a:gd name="adj1" fmla="val 1358"/>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B24AE7E2-7711-804C-AA0A-E489EBC300C2}"/>
              </a:ext>
            </a:extLst>
          </p:cNvPr>
          <p:cNvSpPr/>
          <p:nvPr/>
        </p:nvSpPr>
        <p:spPr>
          <a:xfrm>
            <a:off x="557409" y="410769"/>
            <a:ext cx="6983259" cy="91518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it-IT" sz="3600" b="1" dirty="0">
                <a:latin typeface="Book Antiqua" panose="02040602050305030304" pitchFamily="18" charset="0"/>
              </a:rPr>
              <a:t> </a:t>
            </a:r>
            <a:r>
              <a:rPr lang="it-IT" sz="3600" dirty="0">
                <a:solidFill>
                  <a:schemeClr val="tx1"/>
                </a:solidFill>
                <a:latin typeface="Book Antiqua" panose="02040602050305030304" pitchFamily="18" charset="0"/>
              </a:rPr>
              <a:t>Assistenza Sanitaria</a:t>
            </a:r>
            <a:endParaRPr lang="en-US" sz="3600" dirty="0">
              <a:solidFill>
                <a:schemeClr val="tx1"/>
              </a:solidFill>
              <a:latin typeface="Book Antiqua" panose="02040602050305030304" pitchFamily="18" charset="0"/>
            </a:endParaRPr>
          </a:p>
        </p:txBody>
      </p:sp>
      <p:sp>
        <p:nvSpPr>
          <p:cNvPr id="10" name="Rectangle 9">
            <a:extLst>
              <a:ext uri="{FF2B5EF4-FFF2-40B4-BE49-F238E27FC236}">
                <a16:creationId xmlns:a16="http://schemas.microsoft.com/office/drawing/2014/main" id="{A1B55A4C-74EE-0245-A9F9-D37F52B48B1B}"/>
              </a:ext>
            </a:extLst>
          </p:cNvPr>
          <p:cNvSpPr/>
          <p:nvPr/>
        </p:nvSpPr>
        <p:spPr>
          <a:xfrm>
            <a:off x="356991" y="4114049"/>
            <a:ext cx="8179496" cy="163723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it-IT" sz="2400" dirty="0">
                <a:latin typeface="Book Antiqua" panose="02040602050305030304" pitchFamily="18" charset="0"/>
              </a:rPr>
              <a:t>Per avere informazioni dettagliate sui diritti e sugli obblighi nel campo dell’assistenza sanitaria all’estero si invita a contattare la propria ASL o consultare il sito:</a:t>
            </a:r>
          </a:p>
          <a:p>
            <a:pPr algn="ctr"/>
            <a:r>
              <a:rPr lang="it-IT" sz="2400" dirty="0">
                <a:latin typeface="Book Antiqua" panose="02040602050305030304" pitchFamily="18" charset="0"/>
                <a:hlinkClick r:id="rId3"/>
              </a:rPr>
              <a:t>http://www.salute.gov.it/</a:t>
            </a:r>
            <a:r>
              <a:rPr lang="it-IT" sz="2400" dirty="0">
                <a:latin typeface="Book Antiqua" panose="02040602050305030304" pitchFamily="18" charset="0"/>
              </a:rPr>
              <a:t> </a:t>
            </a:r>
          </a:p>
        </p:txBody>
      </p:sp>
      <p:pic>
        <p:nvPicPr>
          <p:cNvPr id="2" name="Picture 2" descr="logo dicmapi">
            <a:extLst>
              <a:ext uri="{FF2B5EF4-FFF2-40B4-BE49-F238E27FC236}">
                <a16:creationId xmlns:a16="http://schemas.microsoft.com/office/drawing/2014/main" id="{5BE9E2CD-59CC-D482-62C7-572CD3FC3A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2006" y="6138298"/>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 name="Immagine 3">
            <a:extLst>
              <a:ext uri="{FF2B5EF4-FFF2-40B4-BE49-F238E27FC236}">
                <a16:creationId xmlns:a16="http://schemas.microsoft.com/office/drawing/2014/main" id="{CBEA9B8D-2C95-E7A3-CADC-60CA00BEE340}"/>
              </a:ext>
            </a:extLst>
          </p:cNvPr>
          <p:cNvPicPr>
            <a:picLocks noChangeAspect="1"/>
          </p:cNvPicPr>
          <p:nvPr/>
        </p:nvPicPr>
        <p:blipFill>
          <a:blip r:embed="rId5"/>
          <a:stretch>
            <a:fillRect/>
          </a:stretch>
        </p:blipFill>
        <p:spPr>
          <a:xfrm>
            <a:off x="106894" y="5915079"/>
            <a:ext cx="841156" cy="786768"/>
          </a:xfrm>
          <a:prstGeom prst="rect">
            <a:avLst/>
          </a:prstGeom>
        </p:spPr>
      </p:pic>
    </p:spTree>
    <p:extLst>
      <p:ext uri="{BB962C8B-B14F-4D97-AF65-F5344CB8AC3E}">
        <p14:creationId xmlns:p14="http://schemas.microsoft.com/office/powerpoint/2010/main" val="39437359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B947C68-0328-534A-9FBA-A981671775EE}"/>
              </a:ext>
            </a:extLst>
          </p:cNvPr>
          <p:cNvSpPr>
            <a:spLocks noGrp="1"/>
          </p:cNvSpPr>
          <p:nvPr>
            <p:ph idx="1"/>
          </p:nvPr>
        </p:nvSpPr>
        <p:spPr>
          <a:xfrm>
            <a:off x="166255" y="1813613"/>
            <a:ext cx="8885381" cy="4053787"/>
          </a:xfrm>
        </p:spPr>
        <p:txBody>
          <a:bodyPr>
            <a:noAutofit/>
          </a:bodyPr>
          <a:lstStyle/>
          <a:p>
            <a:pPr marL="0" indent="0">
              <a:buNone/>
            </a:pPr>
            <a:r>
              <a:rPr lang="it-IT" sz="1800" dirty="0">
                <a:latin typeface="Book Antiqua" panose="02040602050305030304" pitchFamily="18" charset="0"/>
              </a:rPr>
              <a:t>Sarà cura dello studente risultato vincitore del contributo Erasmus contattare al più presto gli Uffici competenti dell'Università straniera per la ricerca di un alloggio.</a:t>
            </a:r>
          </a:p>
          <a:p>
            <a:pPr marL="0" indent="0">
              <a:buNone/>
            </a:pPr>
            <a:br>
              <a:rPr lang="it-IT" sz="1800" dirty="0">
                <a:latin typeface="Book Antiqua" panose="02040602050305030304" pitchFamily="18" charset="0"/>
              </a:rPr>
            </a:br>
            <a:r>
              <a:rPr lang="it-IT" sz="1800" dirty="0">
                <a:latin typeface="Book Antiqua" panose="02040602050305030304" pitchFamily="18" charset="0"/>
              </a:rPr>
              <a:t>Molte Università straniere offrono alloggi riservati agli studenti Erasmus e a tal fine predispongono una scheda di richiesta (</a:t>
            </a:r>
            <a:r>
              <a:rPr lang="it-IT" sz="1800" dirty="0" err="1">
                <a:latin typeface="Book Antiqua" panose="02040602050305030304" pitchFamily="18" charset="0"/>
              </a:rPr>
              <a:t>accomodation</a:t>
            </a:r>
            <a:r>
              <a:rPr lang="it-IT" sz="1800" dirty="0">
                <a:latin typeface="Book Antiqua" panose="02040602050305030304" pitchFamily="18" charset="0"/>
              </a:rPr>
              <a:t> </a:t>
            </a:r>
            <a:r>
              <a:rPr lang="it-IT" sz="1800" dirty="0" err="1">
                <a:latin typeface="Book Antiqua" panose="02040602050305030304" pitchFamily="18" charset="0"/>
              </a:rPr>
              <a:t>form</a:t>
            </a:r>
            <a:r>
              <a:rPr lang="it-IT" sz="1800" dirty="0">
                <a:latin typeface="Book Antiqua" panose="02040602050305030304" pitchFamily="18" charset="0"/>
              </a:rPr>
              <a:t>) che lo studente è tenuto a compilare e rispedire nel più breve tempo possibile.</a:t>
            </a:r>
            <a:br>
              <a:rPr lang="it-IT" sz="1800" dirty="0">
                <a:latin typeface="Book Antiqua" panose="02040602050305030304" pitchFamily="18" charset="0"/>
              </a:rPr>
            </a:br>
            <a:r>
              <a:rPr lang="it-IT" sz="1800" dirty="0">
                <a:latin typeface="Book Antiqua" panose="02040602050305030304" pitchFamily="18" charset="0"/>
              </a:rPr>
              <a:t>E' indispensabile rispettare i termini fissati dalle Università ospitanti, è l'unico modo per potersi garantire il diritto a ricevere un alloggio.</a:t>
            </a:r>
          </a:p>
          <a:p>
            <a:pPr marL="0" indent="0">
              <a:buNone/>
            </a:pPr>
            <a:endParaRPr lang="it-IT" sz="1800" dirty="0">
              <a:latin typeface="Book Antiqua" panose="02040602050305030304" pitchFamily="18" charset="0"/>
            </a:endParaRPr>
          </a:p>
          <a:p>
            <a:pPr marL="0" indent="0">
              <a:buNone/>
            </a:pPr>
            <a:r>
              <a:rPr lang="it-IT" sz="1800" dirty="0">
                <a:latin typeface="Book Antiqua" panose="02040602050305030304" pitchFamily="18" charset="0"/>
              </a:rPr>
              <a:t>In caso contrario, lo studente dovrà provvedere autonomamente (si consiglia comunque di contattare l’Università ospitante per assistenza ed informazioni). Per le Università di grosse dimensioni la ricerca di un alloggio è totale incombenza dello studente.</a:t>
            </a:r>
          </a:p>
        </p:txBody>
      </p:sp>
      <p:pic>
        <p:nvPicPr>
          <p:cNvPr id="4" name="Immagine 3"/>
          <p:cNvPicPr>
            <a:picLocks noChangeAspect="1"/>
          </p:cNvPicPr>
          <p:nvPr/>
        </p:nvPicPr>
        <p:blipFill>
          <a:blip r:embed="rId2"/>
          <a:stretch>
            <a:fillRect/>
          </a:stretch>
        </p:blipFill>
        <p:spPr>
          <a:xfrm>
            <a:off x="5285465" y="137319"/>
            <a:ext cx="3053254" cy="1538975"/>
          </a:xfrm>
          <a:prstGeom prst="rect">
            <a:avLst/>
          </a:prstGeom>
        </p:spPr>
      </p:pic>
      <p:sp>
        <p:nvSpPr>
          <p:cNvPr id="6" name="Rectangle 5">
            <a:extLst>
              <a:ext uri="{FF2B5EF4-FFF2-40B4-BE49-F238E27FC236}">
                <a16:creationId xmlns:a16="http://schemas.microsoft.com/office/drawing/2014/main" id="{7AFCBA31-53B3-B449-95D1-848DB1B1210B}"/>
              </a:ext>
            </a:extLst>
          </p:cNvPr>
          <p:cNvSpPr/>
          <p:nvPr/>
        </p:nvSpPr>
        <p:spPr>
          <a:xfrm>
            <a:off x="457200" y="470276"/>
            <a:ext cx="4577745" cy="873062"/>
          </a:xfrm>
          <a:prstGeom prst="rect">
            <a:avLst/>
          </a:prstGeom>
          <a:solidFill>
            <a:schemeClr val="tx2">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it-IT" sz="3600" dirty="0">
                <a:solidFill>
                  <a:schemeClr val="tx1"/>
                </a:solidFill>
                <a:latin typeface="Book Antiqua" panose="02040602050305030304" pitchFamily="18" charset="0"/>
              </a:rPr>
              <a:t>Alloggio all’estero</a:t>
            </a:r>
            <a:endParaRPr lang="en-US" sz="3600" b="1" dirty="0">
              <a:solidFill>
                <a:schemeClr val="tx1"/>
              </a:solidFill>
              <a:latin typeface="Book Antiqua" panose="02040602050305030304" pitchFamily="18" charset="0"/>
            </a:endParaRPr>
          </a:p>
        </p:txBody>
      </p:sp>
      <p:pic>
        <p:nvPicPr>
          <p:cNvPr id="2" name="Picture 2" descr="logo dicmapi">
            <a:extLst>
              <a:ext uri="{FF2B5EF4-FFF2-40B4-BE49-F238E27FC236}">
                <a16:creationId xmlns:a16="http://schemas.microsoft.com/office/drawing/2014/main" id="{364C3D55-082F-FD87-B6D7-2630057452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1507" y="6124057"/>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Frame 5">
            <a:extLst>
              <a:ext uri="{FF2B5EF4-FFF2-40B4-BE49-F238E27FC236}">
                <a16:creationId xmlns:a16="http://schemas.microsoft.com/office/drawing/2014/main" id="{111EF156-535F-4FA7-F934-01D6CA833E5B}"/>
              </a:ext>
            </a:extLst>
          </p:cNvPr>
          <p:cNvSpPr/>
          <p:nvPr/>
        </p:nvSpPr>
        <p:spPr>
          <a:xfrm>
            <a:off x="0" y="0"/>
            <a:ext cx="9144000" cy="6858000"/>
          </a:xfrm>
          <a:prstGeom prst="frame">
            <a:avLst>
              <a:gd name="adj1" fmla="val 1358"/>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pic>
        <p:nvPicPr>
          <p:cNvPr id="8" name="Immagine 7">
            <a:extLst>
              <a:ext uri="{FF2B5EF4-FFF2-40B4-BE49-F238E27FC236}">
                <a16:creationId xmlns:a16="http://schemas.microsoft.com/office/drawing/2014/main" id="{C35633ED-200A-9D1D-8B97-96D1C058FFDE}"/>
              </a:ext>
            </a:extLst>
          </p:cNvPr>
          <p:cNvPicPr>
            <a:picLocks noChangeAspect="1"/>
          </p:cNvPicPr>
          <p:nvPr/>
        </p:nvPicPr>
        <p:blipFill>
          <a:blip r:embed="rId4"/>
          <a:stretch>
            <a:fillRect/>
          </a:stretch>
        </p:blipFill>
        <p:spPr>
          <a:xfrm>
            <a:off x="106894" y="5915079"/>
            <a:ext cx="841156" cy="786768"/>
          </a:xfrm>
          <a:prstGeom prst="rect">
            <a:avLst/>
          </a:prstGeom>
        </p:spPr>
      </p:pic>
    </p:spTree>
    <p:extLst>
      <p:ext uri="{BB962C8B-B14F-4D97-AF65-F5344CB8AC3E}">
        <p14:creationId xmlns:p14="http://schemas.microsoft.com/office/powerpoint/2010/main" val="16323500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2840C75-31EB-7D41-907D-6171FF080CE2}"/>
              </a:ext>
            </a:extLst>
          </p:cNvPr>
          <p:cNvSpPr>
            <a:spLocks noGrp="1"/>
          </p:cNvSpPr>
          <p:nvPr>
            <p:ph idx="1"/>
          </p:nvPr>
        </p:nvSpPr>
        <p:spPr>
          <a:pattFill prst="pct5">
            <a:fgClr>
              <a:schemeClr val="accent1"/>
            </a:fgClr>
            <a:bgClr>
              <a:schemeClr val="bg1"/>
            </a:bgClr>
          </a:pattFill>
        </p:spPr>
        <p:txBody>
          <a:bodyPr>
            <a:normAutofit/>
          </a:bodyPr>
          <a:lstStyle/>
          <a:p>
            <a:pPr marL="0" indent="0" algn="just">
              <a:buNone/>
            </a:pPr>
            <a:r>
              <a:rPr lang="it-IT" sz="2200" dirty="0">
                <a:latin typeface="Book Antiqua" panose="02040602050305030304" pitchFamily="18" charset="0"/>
              </a:rPr>
              <a:t>Lo studente deve recarsi subito presso l’Ufficio Erasmus dell’Università ospitante, dovrà compilare il </a:t>
            </a:r>
            <a:r>
              <a:rPr lang="it-IT" sz="2200" b="1" dirty="0">
                <a:latin typeface="Book Antiqua" panose="02040602050305030304" pitchFamily="18" charset="0"/>
              </a:rPr>
              <a:t>Certificate of </a:t>
            </a:r>
            <a:r>
              <a:rPr lang="it-IT" sz="2200" b="1" dirty="0" err="1">
                <a:latin typeface="Book Antiqua" panose="02040602050305030304" pitchFamily="18" charset="0"/>
              </a:rPr>
              <a:t>Attendance</a:t>
            </a:r>
            <a:r>
              <a:rPr lang="it-IT" sz="2200" dirty="0">
                <a:latin typeface="Book Antiqua" panose="02040602050305030304" pitchFamily="18" charset="0"/>
              </a:rPr>
              <a:t> nel riquadro “</a:t>
            </a:r>
            <a:r>
              <a:rPr lang="it-IT" sz="2200" dirty="0" err="1">
                <a:latin typeface="Book Antiqua" panose="02040602050305030304" pitchFamily="18" charset="0"/>
              </a:rPr>
              <a:t>Arrival</a:t>
            </a:r>
            <a:r>
              <a:rPr lang="it-IT" sz="2200" dirty="0">
                <a:latin typeface="Book Antiqua" panose="02040602050305030304" pitchFamily="18" charset="0"/>
              </a:rPr>
              <a:t>” o »In»  e trasmetterlo via mail all’Ufficio Erasmus e Mobilità Internazionale e al Responsabile Erasmus del DICMaPI (</a:t>
            </a:r>
            <a:r>
              <a:rPr lang="it-IT" sz="2200" dirty="0">
                <a:solidFill>
                  <a:srgbClr val="0066FF"/>
                </a:solidFill>
                <a:latin typeface="Book Antiqua" panose="02040602050305030304" pitchFamily="18" charset="0"/>
              </a:rPr>
              <a:t>desidery@unina.it</a:t>
            </a:r>
            <a:r>
              <a:rPr lang="it-IT" sz="2200" dirty="0">
                <a:latin typeface="Book Antiqua" panose="02040602050305030304" pitchFamily="18" charset="0"/>
              </a:rPr>
              <a:t>). </a:t>
            </a:r>
          </a:p>
          <a:p>
            <a:pPr marL="0" indent="0" algn="just">
              <a:buNone/>
            </a:pPr>
            <a:endParaRPr lang="it-IT" sz="2200" dirty="0">
              <a:latin typeface="Book Antiqua" panose="02040602050305030304" pitchFamily="18" charset="0"/>
            </a:endParaRPr>
          </a:p>
          <a:p>
            <a:pPr marL="0" indent="0" algn="just">
              <a:buNone/>
            </a:pPr>
            <a:r>
              <a:rPr lang="it-IT" sz="2200" dirty="0">
                <a:latin typeface="Book Antiqua" panose="02040602050305030304" pitchFamily="18" charset="0"/>
              </a:rPr>
              <a:t>Lo studente inoltre deve far approvare dall’Università ospitante, nel caso non sia già avvenuto, il Learning Agreement. </a:t>
            </a:r>
          </a:p>
        </p:txBody>
      </p:sp>
      <p:sp>
        <p:nvSpPr>
          <p:cNvPr id="4" name="Frame 3">
            <a:extLst>
              <a:ext uri="{FF2B5EF4-FFF2-40B4-BE49-F238E27FC236}">
                <a16:creationId xmlns:a16="http://schemas.microsoft.com/office/drawing/2014/main" id="{A00E0148-16EB-E344-BE17-8E014C2A7F7F}"/>
              </a:ext>
            </a:extLst>
          </p:cNvPr>
          <p:cNvSpPr/>
          <p:nvPr/>
        </p:nvSpPr>
        <p:spPr>
          <a:xfrm>
            <a:off x="0" y="0"/>
            <a:ext cx="9144000" cy="6858000"/>
          </a:xfrm>
          <a:prstGeom prst="frame">
            <a:avLst>
              <a:gd name="adj1" fmla="val 1358"/>
            </a:avLst>
          </a:prstGeom>
          <a:solidFill>
            <a:schemeClr val="accent1"/>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4A24B2B1-0D85-2E43-A953-0609BFFFE4EC}"/>
              </a:ext>
            </a:extLst>
          </p:cNvPr>
          <p:cNvSpPr/>
          <p:nvPr/>
        </p:nvSpPr>
        <p:spPr>
          <a:xfrm>
            <a:off x="1407612" y="431832"/>
            <a:ext cx="6328775" cy="873062"/>
          </a:xfrm>
          <a:prstGeom prst="rect">
            <a:avLst/>
          </a:prstGeom>
          <a:solidFill>
            <a:schemeClr val="tx2">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it-IT" sz="3600" dirty="0">
                <a:solidFill>
                  <a:schemeClr val="tx1"/>
                </a:solidFill>
                <a:latin typeface="Book Antiqua" panose="02040602050305030304" pitchFamily="18" charset="0"/>
              </a:rPr>
              <a:t>Una volta arrivati all’estero</a:t>
            </a:r>
            <a:endParaRPr lang="en-US" sz="3600" dirty="0">
              <a:solidFill>
                <a:schemeClr val="tx1"/>
              </a:solidFill>
              <a:latin typeface="Book Antiqua" panose="02040602050305030304" pitchFamily="18" charset="0"/>
            </a:endParaRPr>
          </a:p>
        </p:txBody>
      </p:sp>
      <p:pic>
        <p:nvPicPr>
          <p:cNvPr id="35842" name="Picture 2" descr="Il Viaggio: uno stile di vita - Targatocn.it">
            <a:extLst>
              <a:ext uri="{FF2B5EF4-FFF2-40B4-BE49-F238E27FC236}">
                <a16:creationId xmlns:a16="http://schemas.microsoft.com/office/drawing/2014/main" id="{6F83F76E-F516-E246-B18E-45B9D2EDFB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0444" y="4488407"/>
            <a:ext cx="2371161" cy="15387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logo dicmapi">
            <a:extLst>
              <a:ext uri="{FF2B5EF4-FFF2-40B4-BE49-F238E27FC236}">
                <a16:creationId xmlns:a16="http://schemas.microsoft.com/office/drawing/2014/main" id="{AC51980D-1184-9A18-B774-F5C8DACB89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2006" y="6138298"/>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CBB2F6CD-173C-4CC8-06C9-BDB06B7D65A7}"/>
              </a:ext>
            </a:extLst>
          </p:cNvPr>
          <p:cNvPicPr>
            <a:picLocks noChangeAspect="1"/>
          </p:cNvPicPr>
          <p:nvPr/>
        </p:nvPicPr>
        <p:blipFill>
          <a:blip r:embed="rId4"/>
          <a:stretch>
            <a:fillRect/>
          </a:stretch>
        </p:blipFill>
        <p:spPr>
          <a:xfrm>
            <a:off x="106894" y="5915079"/>
            <a:ext cx="841156" cy="786768"/>
          </a:xfrm>
          <a:prstGeom prst="rect">
            <a:avLst/>
          </a:prstGeom>
        </p:spPr>
      </p:pic>
    </p:spTree>
    <p:extLst>
      <p:ext uri="{BB962C8B-B14F-4D97-AF65-F5344CB8AC3E}">
        <p14:creationId xmlns:p14="http://schemas.microsoft.com/office/powerpoint/2010/main" val="996552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ED4E929-17B6-0147-B2D6-CA34D00327C1}"/>
              </a:ext>
            </a:extLst>
          </p:cNvPr>
          <p:cNvSpPr>
            <a:spLocks noGrp="1"/>
          </p:cNvSpPr>
          <p:nvPr>
            <p:ph idx="1"/>
          </p:nvPr>
        </p:nvSpPr>
        <p:spPr>
          <a:xfrm>
            <a:off x="532443" y="1750202"/>
            <a:ext cx="8229600" cy="4525963"/>
          </a:xfrm>
        </p:spPr>
        <p:txBody>
          <a:bodyPr>
            <a:normAutofit fontScale="47500" lnSpcReduction="20000"/>
          </a:bodyPr>
          <a:lstStyle/>
          <a:p>
            <a:pPr marL="0" indent="0">
              <a:buNone/>
            </a:pPr>
            <a:r>
              <a:rPr lang="it-IT" sz="2500" b="1" dirty="0">
                <a:latin typeface="Book Antiqua" panose="02040602050305030304" pitchFamily="18" charset="0"/>
              </a:rPr>
              <a:t>Riconoscimento attività sostenute all'estero</a:t>
            </a:r>
          </a:p>
          <a:p>
            <a:pPr marL="0" indent="0" algn="just">
              <a:buNone/>
            </a:pPr>
            <a:r>
              <a:rPr lang="it-IT" sz="2500" dirty="0">
                <a:latin typeface="Book Antiqua" panose="02040602050305030304" pitchFamily="18" charset="0"/>
              </a:rPr>
              <a:t>Per il riconoscimento dell'attività sostenuta all'estero durante il periodo Erasmus è necessario rivolgersi al Docente promotore dell’accordo o al Coordinatore del corso di studi.</a:t>
            </a:r>
          </a:p>
          <a:p>
            <a:pPr marL="0" indent="0">
              <a:buNone/>
            </a:pPr>
            <a:r>
              <a:rPr lang="it-IT" sz="2500" dirty="0">
                <a:latin typeface="Book Antiqua" panose="02040602050305030304" pitchFamily="18" charset="0"/>
              </a:rPr>
              <a:t>Il riconoscimento dell’attività sostenuta all'estero deve avvenire nel rispetto del Learning Agreement approvato e su presentazione del </a:t>
            </a:r>
            <a:r>
              <a:rPr lang="it-IT" sz="2500" dirty="0" err="1">
                <a:latin typeface="Book Antiqua" panose="02040602050305030304" pitchFamily="18" charset="0"/>
              </a:rPr>
              <a:t>Transcript</a:t>
            </a:r>
            <a:r>
              <a:rPr lang="it-IT" sz="2500" dirty="0">
                <a:latin typeface="Book Antiqua" panose="02040602050305030304" pitchFamily="18" charset="0"/>
              </a:rPr>
              <a:t> of Records.</a:t>
            </a:r>
          </a:p>
          <a:p>
            <a:pPr marL="0" indent="0">
              <a:buNone/>
            </a:pPr>
            <a:endParaRPr lang="it-IT" sz="2500" dirty="0">
              <a:latin typeface="Book Antiqua" panose="02040602050305030304" pitchFamily="18" charset="0"/>
            </a:endParaRPr>
          </a:p>
          <a:p>
            <a:pPr marL="0" indent="0">
              <a:buNone/>
            </a:pPr>
            <a:r>
              <a:rPr lang="it-IT" sz="2500" dirty="0">
                <a:latin typeface="Book Antiqua" panose="02040602050305030304" pitchFamily="18" charset="0"/>
              </a:rPr>
              <a:t>Per il riconoscimento delle attività svolte all’estero il </a:t>
            </a:r>
            <a:r>
              <a:rPr lang="it-IT" sz="2500" dirty="0" err="1">
                <a:latin typeface="Book Antiqua" panose="02040602050305030304" pitchFamily="18" charset="0"/>
              </a:rPr>
              <a:t>ToR</a:t>
            </a:r>
            <a:r>
              <a:rPr lang="it-IT" sz="2500" dirty="0">
                <a:latin typeface="Book Antiqua" panose="02040602050305030304" pitchFamily="18" charset="0"/>
              </a:rPr>
              <a:t> va trasmesso a:</a:t>
            </a:r>
          </a:p>
          <a:p>
            <a:pPr marL="0" indent="0">
              <a:buNone/>
            </a:pPr>
            <a:r>
              <a:rPr lang="it-IT" sz="2500" dirty="0">
                <a:latin typeface="Book Antiqua" panose="02040602050305030304" pitchFamily="18" charset="0"/>
                <a:hlinkClick r:id="rId2"/>
              </a:rPr>
              <a:t>desidery@unina.it</a:t>
            </a:r>
            <a:endParaRPr lang="it-IT" sz="2500" dirty="0">
              <a:latin typeface="Book Antiqua" panose="02040602050305030304" pitchFamily="18" charset="0"/>
            </a:endParaRPr>
          </a:p>
          <a:p>
            <a:pPr marL="0" indent="0">
              <a:buNone/>
            </a:pPr>
            <a:r>
              <a:rPr lang="it-IT" sz="2500" dirty="0">
                <a:latin typeface="Book Antiqua" panose="02040602050305030304" pitchFamily="18" charset="0"/>
                <a:hlinkClick r:id="rId3"/>
              </a:rPr>
              <a:t>direzione.dicmapi@unina.it</a:t>
            </a:r>
            <a:endParaRPr lang="it-IT" sz="2500" dirty="0">
              <a:latin typeface="Book Antiqua" panose="02040602050305030304" pitchFamily="18" charset="0"/>
            </a:endParaRPr>
          </a:p>
          <a:p>
            <a:pPr marL="0" indent="0">
              <a:buNone/>
            </a:pPr>
            <a:endParaRPr lang="it-IT" sz="2500" u="sng" dirty="0">
              <a:solidFill>
                <a:srgbClr val="0066FF"/>
              </a:solidFill>
              <a:latin typeface="Book Antiqua" panose="02040602050305030304" pitchFamily="18" charset="0"/>
            </a:endParaRPr>
          </a:p>
          <a:p>
            <a:pPr marL="0" indent="0">
              <a:buNone/>
            </a:pPr>
            <a:r>
              <a:rPr lang="it-IT" sz="2500" dirty="0">
                <a:latin typeface="Book Antiqua" panose="02040602050305030304" pitchFamily="18" charset="0"/>
              </a:rPr>
              <a:t>Per la liquidazione dell’importo a saldo della borsa il </a:t>
            </a:r>
            <a:r>
              <a:rPr lang="it-IT" sz="2500" dirty="0" err="1">
                <a:latin typeface="Book Antiqua" panose="02040602050305030304" pitchFamily="18" charset="0"/>
              </a:rPr>
              <a:t>ToR</a:t>
            </a:r>
            <a:r>
              <a:rPr lang="it-IT" sz="2500" dirty="0">
                <a:latin typeface="Book Antiqua" panose="02040602050305030304" pitchFamily="18" charset="0"/>
              </a:rPr>
              <a:t> va trasmesso a:</a:t>
            </a:r>
          </a:p>
          <a:p>
            <a:pPr marL="0" indent="0">
              <a:buNone/>
            </a:pPr>
            <a:r>
              <a:rPr lang="it-IT" sz="2500" u="sng" dirty="0">
                <a:solidFill>
                  <a:srgbClr val="0066FF"/>
                </a:solidFill>
                <a:latin typeface="Book Antiqua" panose="02040602050305030304" pitchFamily="18" charset="0"/>
                <a:hlinkClick r:id="rId4"/>
              </a:rPr>
              <a:t>international@unina.it</a:t>
            </a:r>
            <a:endParaRPr lang="it-IT" sz="2500" u="sng" dirty="0">
              <a:solidFill>
                <a:srgbClr val="0066FF"/>
              </a:solidFill>
              <a:latin typeface="Book Antiqua" panose="02040602050305030304" pitchFamily="18" charset="0"/>
            </a:endParaRPr>
          </a:p>
          <a:p>
            <a:pPr marL="0" indent="0">
              <a:buNone/>
            </a:pPr>
            <a:endParaRPr lang="it-IT" sz="2500" b="1" dirty="0">
              <a:solidFill>
                <a:srgbClr val="FF0000"/>
              </a:solidFill>
              <a:latin typeface="Book Antiqua" panose="02040602050305030304" pitchFamily="18" charset="0"/>
            </a:endParaRPr>
          </a:p>
          <a:p>
            <a:pPr marL="0" indent="0" algn="ctr">
              <a:buNone/>
            </a:pPr>
            <a:r>
              <a:rPr lang="it-IT" sz="2500" b="1" dirty="0">
                <a:solidFill>
                  <a:srgbClr val="FF0000"/>
                </a:solidFill>
                <a:latin typeface="Book Antiqua" panose="02040602050305030304" pitchFamily="18" charset="0"/>
              </a:rPr>
              <a:t>In mancanza di tale adempimento non sarà garantito il riconoscimento dei crediti conseguiti in Erasmus.</a:t>
            </a:r>
            <a:endParaRPr lang="it-IT" sz="2500" dirty="0">
              <a:latin typeface="Book Antiqua" panose="02040602050305030304" pitchFamily="18" charset="0"/>
            </a:endParaRPr>
          </a:p>
          <a:p>
            <a:pPr marL="0" indent="0">
              <a:buNone/>
            </a:pPr>
            <a:r>
              <a:rPr lang="it-IT" sz="2500" b="1" dirty="0">
                <a:latin typeface="Book Antiqua" panose="02040602050305030304" pitchFamily="18" charset="0"/>
              </a:rPr>
              <a:t>TRANSCRIPT OF RECORDS</a:t>
            </a:r>
          </a:p>
          <a:p>
            <a:pPr marL="0" indent="0" algn="just">
              <a:buNone/>
            </a:pPr>
            <a:r>
              <a:rPr lang="it-IT" sz="2500" dirty="0">
                <a:latin typeface="Book Antiqua" panose="02040602050305030304" pitchFamily="18" charset="0"/>
              </a:rPr>
              <a:t>E’ il documento che, al termine del periodo di studio, l’Istituto ospitante deve consegnare allo studente Erasmus o far pervenire alla Federico II e che attesta i risultati ottenuti. Sulla base di questo documento si avvieranno le procedure per il riconoscimento del periodo di studi all’estero.</a:t>
            </a:r>
          </a:p>
          <a:p>
            <a:pPr marL="0" indent="0" algn="just">
              <a:buNone/>
            </a:pPr>
            <a:r>
              <a:rPr lang="it-IT" sz="2500" dirty="0">
                <a:latin typeface="Book Antiqua" panose="02040602050305030304" pitchFamily="18" charset="0"/>
              </a:rPr>
              <a:t>Il </a:t>
            </a:r>
            <a:r>
              <a:rPr lang="it-IT" sz="2500" dirty="0" err="1">
                <a:latin typeface="Book Antiqua" panose="02040602050305030304" pitchFamily="18" charset="0"/>
              </a:rPr>
              <a:t>transcript</a:t>
            </a:r>
            <a:r>
              <a:rPr lang="it-IT" sz="2500" dirty="0">
                <a:latin typeface="Book Antiqua" panose="02040602050305030304" pitchFamily="18" charset="0"/>
              </a:rPr>
              <a:t> of </a:t>
            </a:r>
            <a:r>
              <a:rPr lang="it-IT" sz="2500" dirty="0" err="1">
                <a:latin typeface="Book Antiqua" panose="02040602050305030304" pitchFamily="18" charset="0"/>
              </a:rPr>
              <a:t>records</a:t>
            </a:r>
            <a:r>
              <a:rPr lang="it-IT" sz="2500" dirty="0">
                <a:latin typeface="Book Antiqua" panose="02040602050305030304" pitchFamily="18" charset="0"/>
              </a:rPr>
              <a:t> va rilasciato su carta intestata dell’Università ospitante deve essere datato, timbrato e firmato.</a:t>
            </a:r>
          </a:p>
          <a:p>
            <a:pPr marL="0" indent="0" algn="just">
              <a:buNone/>
            </a:pPr>
            <a:r>
              <a:rPr lang="it-IT" sz="2500" dirty="0">
                <a:latin typeface="Book Antiqua" panose="02040602050305030304" pitchFamily="18" charset="0"/>
              </a:rPr>
              <a:t>Si consiglia di controllare sempre il contenuto del </a:t>
            </a:r>
            <a:r>
              <a:rPr lang="it-IT" sz="2500" dirty="0" err="1">
                <a:latin typeface="Book Antiqua" panose="02040602050305030304" pitchFamily="18" charset="0"/>
              </a:rPr>
              <a:t>transcript</a:t>
            </a:r>
            <a:r>
              <a:rPr lang="it-IT" sz="2500" dirty="0">
                <a:latin typeface="Book Antiqua" panose="02040602050305030304" pitchFamily="18" charset="0"/>
              </a:rPr>
              <a:t> e, nel caso ci siano errori, recarsi prontamente alla Segreteria Studenti dell’Università Ospitante per eventuali correzioni.</a:t>
            </a:r>
          </a:p>
          <a:p>
            <a:endParaRPr lang="it-IT" dirty="0">
              <a:latin typeface="Book Antiqua" panose="02040602050305030304" pitchFamily="18" charset="0"/>
            </a:endParaRPr>
          </a:p>
        </p:txBody>
      </p:sp>
      <p:sp>
        <p:nvSpPr>
          <p:cNvPr id="5" name="Rectangle 4">
            <a:extLst>
              <a:ext uri="{FF2B5EF4-FFF2-40B4-BE49-F238E27FC236}">
                <a16:creationId xmlns:a16="http://schemas.microsoft.com/office/drawing/2014/main" id="{CC91BDD1-7CD6-5F4B-9878-0D826E8772AA}"/>
              </a:ext>
            </a:extLst>
          </p:cNvPr>
          <p:cNvSpPr/>
          <p:nvPr/>
        </p:nvSpPr>
        <p:spPr>
          <a:xfrm>
            <a:off x="325677" y="295306"/>
            <a:ext cx="8492646" cy="873062"/>
          </a:xfrm>
          <a:prstGeom prst="rect">
            <a:avLst/>
          </a:prstGeom>
          <a:solidFill>
            <a:schemeClr val="tx2">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it-IT" sz="2400" b="1" dirty="0">
                <a:latin typeface="Book Antiqua" panose="02040602050305030304" pitchFamily="18" charset="0"/>
              </a:rPr>
              <a:t>Riconoscimento delle attività svolte all’estero</a:t>
            </a:r>
            <a:endParaRPr lang="en-US" sz="2400" dirty="0">
              <a:latin typeface="Book Antiqua" panose="02040602050305030304" pitchFamily="18" charset="0"/>
            </a:endParaRPr>
          </a:p>
        </p:txBody>
      </p:sp>
      <p:sp>
        <p:nvSpPr>
          <p:cNvPr id="6" name="Rectangle 5">
            <a:extLst>
              <a:ext uri="{FF2B5EF4-FFF2-40B4-BE49-F238E27FC236}">
                <a16:creationId xmlns:a16="http://schemas.microsoft.com/office/drawing/2014/main" id="{9321CF49-57A1-1E41-AA6B-52236B2428E1}"/>
              </a:ext>
            </a:extLst>
          </p:cNvPr>
          <p:cNvSpPr/>
          <p:nvPr/>
        </p:nvSpPr>
        <p:spPr>
          <a:xfrm>
            <a:off x="1706671" y="991364"/>
            <a:ext cx="5730657" cy="652447"/>
          </a:xfrm>
          <a:prstGeom prst="rect">
            <a:avLst/>
          </a:prstGeom>
          <a:gradFill>
            <a:gsLst>
              <a:gs pos="0">
                <a:schemeClr val="tx2">
                  <a:lumMod val="40000"/>
                  <a:lumOff val="60000"/>
                </a:schemeClr>
              </a:gs>
              <a:gs pos="92000">
                <a:schemeClr val="bg1"/>
              </a:gs>
              <a:gs pos="100000">
                <a:schemeClr val="bg1"/>
              </a:gs>
            </a:gsLs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it-IT" sz="2400" dirty="0">
                <a:latin typeface="Book Antiqua" panose="02040602050305030304" pitchFamily="18" charset="0"/>
              </a:rPr>
              <a:t>Presentazione del </a:t>
            </a:r>
            <a:r>
              <a:rPr lang="it-IT" sz="2400" dirty="0" err="1">
                <a:latin typeface="Book Antiqua" panose="02040602050305030304" pitchFamily="18" charset="0"/>
              </a:rPr>
              <a:t>Transcript</a:t>
            </a:r>
            <a:r>
              <a:rPr lang="it-IT" sz="2400" dirty="0">
                <a:latin typeface="Book Antiqua" panose="02040602050305030304" pitchFamily="18" charset="0"/>
              </a:rPr>
              <a:t> of </a:t>
            </a:r>
            <a:r>
              <a:rPr lang="it-IT" sz="2400" dirty="0" err="1">
                <a:latin typeface="Book Antiqua" panose="02040602050305030304" pitchFamily="18" charset="0"/>
              </a:rPr>
              <a:t>Records</a:t>
            </a:r>
            <a:endParaRPr lang="en-US" sz="2400" dirty="0">
              <a:latin typeface="Book Antiqua" panose="02040602050305030304" pitchFamily="18" charset="0"/>
            </a:endParaRPr>
          </a:p>
        </p:txBody>
      </p:sp>
      <p:pic>
        <p:nvPicPr>
          <p:cNvPr id="2" name="Picture 2" descr="logo dicmapi">
            <a:extLst>
              <a:ext uri="{FF2B5EF4-FFF2-40B4-BE49-F238E27FC236}">
                <a16:creationId xmlns:a16="http://schemas.microsoft.com/office/drawing/2014/main" id="{0387CD69-1C96-C91E-B396-38F3B95C7C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2006" y="6138298"/>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Frame 3">
            <a:extLst>
              <a:ext uri="{FF2B5EF4-FFF2-40B4-BE49-F238E27FC236}">
                <a16:creationId xmlns:a16="http://schemas.microsoft.com/office/drawing/2014/main" id="{FA0F883B-0F36-4B3B-8F3F-F6669059EBC8}"/>
              </a:ext>
            </a:extLst>
          </p:cNvPr>
          <p:cNvSpPr/>
          <p:nvPr/>
        </p:nvSpPr>
        <p:spPr>
          <a:xfrm>
            <a:off x="0" y="0"/>
            <a:ext cx="9144000" cy="6858000"/>
          </a:xfrm>
          <a:prstGeom prst="frame">
            <a:avLst>
              <a:gd name="adj1" fmla="val 1358"/>
            </a:avLst>
          </a:prstGeom>
          <a:solidFill>
            <a:schemeClr val="accent1"/>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pic>
        <p:nvPicPr>
          <p:cNvPr id="8" name="Immagine 7">
            <a:extLst>
              <a:ext uri="{FF2B5EF4-FFF2-40B4-BE49-F238E27FC236}">
                <a16:creationId xmlns:a16="http://schemas.microsoft.com/office/drawing/2014/main" id="{2BEBE103-EE5F-1D79-CF56-2A0C3DD3197E}"/>
              </a:ext>
            </a:extLst>
          </p:cNvPr>
          <p:cNvPicPr>
            <a:picLocks noChangeAspect="1"/>
          </p:cNvPicPr>
          <p:nvPr/>
        </p:nvPicPr>
        <p:blipFill>
          <a:blip r:embed="rId6"/>
          <a:stretch>
            <a:fillRect/>
          </a:stretch>
        </p:blipFill>
        <p:spPr>
          <a:xfrm>
            <a:off x="111865" y="5948154"/>
            <a:ext cx="841156" cy="786768"/>
          </a:xfrm>
          <a:prstGeom prst="rect">
            <a:avLst/>
          </a:prstGeom>
        </p:spPr>
      </p:pic>
    </p:spTree>
    <p:extLst>
      <p:ext uri="{BB962C8B-B14F-4D97-AF65-F5344CB8AC3E}">
        <p14:creationId xmlns:p14="http://schemas.microsoft.com/office/powerpoint/2010/main" val="4038403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B08D62-FB39-C24B-A104-05E7CA691959}"/>
              </a:ext>
            </a:extLst>
          </p:cNvPr>
          <p:cNvSpPr/>
          <p:nvPr/>
        </p:nvSpPr>
        <p:spPr>
          <a:xfrm>
            <a:off x="2054269" y="189606"/>
            <a:ext cx="5273457" cy="704125"/>
          </a:xfrm>
          <a:prstGeom prst="rect">
            <a:avLst/>
          </a:prstGeom>
          <a:solidFill>
            <a:schemeClr val="tx2">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it-IT" sz="3200" dirty="0">
                <a:solidFill>
                  <a:schemeClr val="tx1"/>
                </a:solidFill>
                <a:latin typeface="Book Antiqua" panose="02040602050305030304" pitchFamily="18" charset="0"/>
              </a:rPr>
              <a:t>Esempio di </a:t>
            </a:r>
            <a:r>
              <a:rPr lang="it-IT" sz="3200" dirty="0" err="1">
                <a:solidFill>
                  <a:schemeClr val="tx1"/>
                </a:solidFill>
                <a:latin typeface="Book Antiqua" panose="02040602050305030304" pitchFamily="18" charset="0"/>
              </a:rPr>
              <a:t>Transcript</a:t>
            </a:r>
            <a:endParaRPr lang="en-US" sz="3200" dirty="0">
              <a:solidFill>
                <a:schemeClr val="tx1"/>
              </a:solidFill>
              <a:latin typeface="Book Antiqua" panose="02040602050305030304" pitchFamily="18" charset="0"/>
            </a:endParaRPr>
          </a:p>
        </p:txBody>
      </p:sp>
      <p:pic>
        <p:nvPicPr>
          <p:cNvPr id="2" name="Picture 2" descr="logo dicmapi">
            <a:extLst>
              <a:ext uri="{FF2B5EF4-FFF2-40B4-BE49-F238E27FC236}">
                <a16:creationId xmlns:a16="http://schemas.microsoft.com/office/drawing/2014/main" id="{8BDEF4DE-77C8-2EC1-8D97-DB21DDA8C7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2006" y="6138298"/>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Immagine 8">
            <a:extLst>
              <a:ext uri="{FF2B5EF4-FFF2-40B4-BE49-F238E27FC236}">
                <a16:creationId xmlns:a16="http://schemas.microsoft.com/office/drawing/2014/main" id="{D263CB9A-47C0-1B09-267D-D3654B1AD3B3}"/>
              </a:ext>
            </a:extLst>
          </p:cNvPr>
          <p:cNvPicPr>
            <a:picLocks noChangeAspect="1"/>
          </p:cNvPicPr>
          <p:nvPr/>
        </p:nvPicPr>
        <p:blipFill>
          <a:blip r:embed="rId3"/>
          <a:stretch>
            <a:fillRect/>
          </a:stretch>
        </p:blipFill>
        <p:spPr>
          <a:xfrm>
            <a:off x="1511120" y="1072096"/>
            <a:ext cx="5959021" cy="5596298"/>
          </a:xfrm>
          <a:prstGeom prst="rect">
            <a:avLst/>
          </a:prstGeom>
        </p:spPr>
      </p:pic>
      <p:sp>
        <p:nvSpPr>
          <p:cNvPr id="10" name="Frame 3">
            <a:extLst>
              <a:ext uri="{FF2B5EF4-FFF2-40B4-BE49-F238E27FC236}">
                <a16:creationId xmlns:a16="http://schemas.microsoft.com/office/drawing/2014/main" id="{686C0098-CBDF-398C-F505-4958DDF93D27}"/>
              </a:ext>
            </a:extLst>
          </p:cNvPr>
          <p:cNvSpPr/>
          <p:nvPr/>
        </p:nvSpPr>
        <p:spPr>
          <a:xfrm>
            <a:off x="0" y="0"/>
            <a:ext cx="9144000" cy="6858000"/>
          </a:xfrm>
          <a:prstGeom prst="frame">
            <a:avLst>
              <a:gd name="adj1" fmla="val 1358"/>
            </a:avLst>
          </a:prstGeom>
          <a:solidFill>
            <a:schemeClr val="accent1"/>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pic>
        <p:nvPicPr>
          <p:cNvPr id="11" name="Immagine 10">
            <a:extLst>
              <a:ext uri="{FF2B5EF4-FFF2-40B4-BE49-F238E27FC236}">
                <a16:creationId xmlns:a16="http://schemas.microsoft.com/office/drawing/2014/main" id="{13F1E634-6EE6-49AB-6C31-717DCBB36E97}"/>
              </a:ext>
            </a:extLst>
          </p:cNvPr>
          <p:cNvPicPr>
            <a:picLocks noChangeAspect="1"/>
          </p:cNvPicPr>
          <p:nvPr/>
        </p:nvPicPr>
        <p:blipFill>
          <a:blip r:embed="rId4"/>
          <a:stretch>
            <a:fillRect/>
          </a:stretch>
        </p:blipFill>
        <p:spPr>
          <a:xfrm>
            <a:off x="111865" y="5948154"/>
            <a:ext cx="841156" cy="786768"/>
          </a:xfrm>
          <a:prstGeom prst="rect">
            <a:avLst/>
          </a:prstGeom>
        </p:spPr>
      </p:pic>
    </p:spTree>
    <p:extLst>
      <p:ext uri="{BB962C8B-B14F-4D97-AF65-F5344CB8AC3E}">
        <p14:creationId xmlns:p14="http://schemas.microsoft.com/office/powerpoint/2010/main" val="37792667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logo dicmapi">
            <a:extLst>
              <a:ext uri="{FF2B5EF4-FFF2-40B4-BE49-F238E27FC236}">
                <a16:creationId xmlns:a16="http://schemas.microsoft.com/office/drawing/2014/main" id="{1CFADDB7-7037-66D1-0F50-1742B819C9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2267" y="320040"/>
            <a:ext cx="1629835" cy="6705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Segnaposto contenuto 2">
            <a:extLst>
              <a:ext uri="{FF2B5EF4-FFF2-40B4-BE49-F238E27FC236}">
                <a16:creationId xmlns:a16="http://schemas.microsoft.com/office/drawing/2014/main" id="{344C2F89-AD65-F446-8B3E-9476B7A288BA}"/>
              </a:ext>
            </a:extLst>
          </p:cNvPr>
          <p:cNvSpPr>
            <a:spLocks noGrp="1"/>
          </p:cNvSpPr>
          <p:nvPr>
            <p:ph idx="1"/>
          </p:nvPr>
        </p:nvSpPr>
        <p:spPr>
          <a:xfrm>
            <a:off x="328036" y="1186946"/>
            <a:ext cx="8574066" cy="5867400"/>
          </a:xfrm>
        </p:spPr>
        <p:txBody>
          <a:bodyPr>
            <a:normAutofit/>
          </a:bodyPr>
          <a:lstStyle/>
          <a:p>
            <a:pPr marL="0" indent="0" algn="just">
              <a:buNone/>
            </a:pPr>
            <a:endParaRPr lang="it-IT" sz="1600" dirty="0">
              <a:latin typeface="Book Antiqua" panose="02040602050305030304" pitchFamily="18" charset="0"/>
            </a:endParaRPr>
          </a:p>
          <a:p>
            <a:pPr marL="0" indent="0" algn="just">
              <a:buNone/>
            </a:pPr>
            <a:r>
              <a:rPr lang="it-IT" sz="1400" dirty="0">
                <a:latin typeface="Book Antiqua" panose="02040602050305030304" pitchFamily="18" charset="0"/>
              </a:rPr>
              <a:t>Lo studente, entro sette giorni dal rientro, </a:t>
            </a:r>
            <a:r>
              <a:rPr lang="it-IT" sz="1400" i="1" dirty="0">
                <a:latin typeface="Book Antiqua" panose="02040602050305030304" pitchFamily="18" charset="0"/>
              </a:rPr>
              <a:t>a pena di decadenza dallo status di “studente Erasmus” e con conseguente recupero da parte dell’Università del finanziamento concesso</a:t>
            </a:r>
            <a:r>
              <a:rPr lang="it-IT" sz="1400" dirty="0">
                <a:latin typeface="Book Antiqua" panose="02040602050305030304" pitchFamily="18" charset="0"/>
              </a:rPr>
              <a:t>, </a:t>
            </a:r>
            <a:r>
              <a:rPr lang="it-IT" sz="1400" i="1" dirty="0">
                <a:latin typeface="Book Antiqua" panose="02040602050305030304" pitchFamily="18" charset="0"/>
              </a:rPr>
              <a:t>dovrà consegnare Erasmus e Mobilità Internazionale</a:t>
            </a:r>
          </a:p>
          <a:p>
            <a:pPr marL="0" indent="0" algn="just">
              <a:buNone/>
            </a:pPr>
            <a:endParaRPr lang="it-IT" sz="1600" dirty="0">
              <a:latin typeface="Book Antiqua" panose="02040602050305030304" pitchFamily="18" charset="0"/>
            </a:endParaRPr>
          </a:p>
          <a:p>
            <a:pPr marL="0" indent="0" algn="just">
              <a:buNone/>
            </a:pPr>
            <a:endParaRPr lang="it-IT" sz="1600" dirty="0">
              <a:latin typeface="Book Antiqua" panose="02040602050305030304" pitchFamily="18" charset="0"/>
            </a:endParaRPr>
          </a:p>
          <a:p>
            <a:pPr marL="0" indent="0" algn="just">
              <a:buNone/>
            </a:pPr>
            <a:endParaRPr lang="it-IT" sz="3400" dirty="0">
              <a:latin typeface="Book Antiqua" panose="02040602050305030304" pitchFamily="18" charset="0"/>
            </a:endParaRPr>
          </a:p>
          <a:p>
            <a:pPr marL="0" indent="0">
              <a:buNone/>
            </a:pPr>
            <a:endParaRPr lang="it-IT" sz="2500" dirty="0">
              <a:latin typeface="Book Antiqua" panose="02040602050305030304" pitchFamily="18" charset="0"/>
            </a:endParaRPr>
          </a:p>
          <a:p>
            <a:pPr marL="0" indent="0">
              <a:buNone/>
            </a:pPr>
            <a:endParaRPr lang="it-IT" sz="2500" dirty="0">
              <a:latin typeface="Book Antiqua" panose="02040602050305030304" pitchFamily="18" charset="0"/>
            </a:endParaRPr>
          </a:p>
          <a:p>
            <a:pPr marL="0" indent="0">
              <a:buNone/>
            </a:pPr>
            <a:endParaRPr lang="it-IT" sz="2500" dirty="0">
              <a:latin typeface="Book Antiqua" panose="02040602050305030304" pitchFamily="18" charset="0"/>
            </a:endParaRPr>
          </a:p>
          <a:p>
            <a:pPr marL="0" indent="0">
              <a:buNone/>
            </a:pPr>
            <a:endParaRPr lang="it-IT" sz="2500" dirty="0">
              <a:latin typeface="Book Antiqua" panose="02040602050305030304" pitchFamily="18" charset="0"/>
            </a:endParaRPr>
          </a:p>
          <a:p>
            <a:pPr marL="0" marR="0" lvl="0" indent="0" algn="just" defTabSz="457200" rtl="0" eaLnBrk="1" fontAlgn="auto" latinLnBrk="0" hangingPunct="1">
              <a:lnSpc>
                <a:spcPct val="100000"/>
              </a:lnSpc>
              <a:spcBef>
                <a:spcPct val="20000"/>
              </a:spcBef>
              <a:spcAft>
                <a:spcPts val="0"/>
              </a:spcAft>
              <a:buClrTx/>
              <a:buSzTx/>
              <a:buFont typeface="Arial"/>
              <a:buNone/>
              <a:tabLst/>
              <a:defRPr/>
            </a:pPr>
            <a:endParaRPr kumimoji="0" lang="it-IT" sz="16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endParaRPr>
          </a:p>
          <a:p>
            <a:pPr marL="0" marR="0" lvl="0" indent="0" algn="just" defTabSz="457200" rtl="0" eaLnBrk="1" fontAlgn="auto" latinLnBrk="0" hangingPunct="1">
              <a:lnSpc>
                <a:spcPct val="100000"/>
              </a:lnSpc>
              <a:spcBef>
                <a:spcPct val="20000"/>
              </a:spcBef>
              <a:spcAft>
                <a:spcPts val="0"/>
              </a:spcAft>
              <a:buClrTx/>
              <a:buSzTx/>
              <a:buFont typeface="Arial"/>
              <a:buNone/>
              <a:tabLst/>
              <a:defRPr/>
            </a:pPr>
            <a:endParaRPr kumimoji="0" lang="it-IT" sz="16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endParaRPr>
          </a:p>
          <a:p>
            <a:pPr marL="0" marR="0" lvl="0" indent="0" algn="just" defTabSz="457200" rtl="0" eaLnBrk="1" fontAlgn="auto" latinLnBrk="0" hangingPunct="1">
              <a:lnSpc>
                <a:spcPct val="100000"/>
              </a:lnSpc>
              <a:spcBef>
                <a:spcPct val="20000"/>
              </a:spcBef>
              <a:spcAft>
                <a:spcPts val="0"/>
              </a:spcAft>
              <a:buClrTx/>
              <a:buSzTx/>
              <a:buFont typeface="Arial"/>
              <a:buNone/>
              <a:tabLst/>
              <a:defRPr/>
            </a:pPr>
            <a:r>
              <a:rPr kumimoji="0" lang="it-IT" sz="16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Inoltre, lo studente deve aver portato a termine l’OLS, second </a:t>
            </a:r>
            <a:r>
              <a:rPr kumimoji="0" lang="it-IT" sz="1600" b="0" i="0" u="none" strike="noStrike" kern="1200" cap="none" spc="0" normalizeH="0" baseline="0" noProof="0" dirty="0" err="1">
                <a:ln>
                  <a:noFill/>
                </a:ln>
                <a:solidFill>
                  <a:prstClr val="black"/>
                </a:solidFill>
                <a:effectLst/>
                <a:uLnTx/>
                <a:uFillTx/>
                <a:latin typeface="Book Antiqua" panose="02040602050305030304" pitchFamily="18" charset="0"/>
                <a:ea typeface="+mn-ea"/>
                <a:cs typeface="+mn-cs"/>
              </a:rPr>
              <a:t>assessment</a:t>
            </a:r>
            <a:r>
              <a:rPr kumimoji="0" lang="it-IT" sz="16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 il questionario on line obbligatorio per ricevere l’ultima mensilità della borsa Erasmus.</a:t>
            </a:r>
          </a:p>
          <a:p>
            <a:pPr marL="0" indent="0">
              <a:buNone/>
            </a:pPr>
            <a:endParaRPr lang="it-IT" sz="2500" dirty="0">
              <a:latin typeface="Book Antiqua" panose="02040602050305030304" pitchFamily="18" charset="0"/>
            </a:endParaRPr>
          </a:p>
        </p:txBody>
      </p:sp>
      <p:sp>
        <p:nvSpPr>
          <p:cNvPr id="5" name="Rectangle 4">
            <a:extLst>
              <a:ext uri="{FF2B5EF4-FFF2-40B4-BE49-F238E27FC236}">
                <a16:creationId xmlns:a16="http://schemas.microsoft.com/office/drawing/2014/main" id="{1477EC70-BD75-8E40-9D0B-D2E8D9ACB147}"/>
              </a:ext>
            </a:extLst>
          </p:cNvPr>
          <p:cNvSpPr/>
          <p:nvPr/>
        </p:nvSpPr>
        <p:spPr>
          <a:xfrm>
            <a:off x="2464904" y="320040"/>
            <a:ext cx="4300331" cy="991122"/>
          </a:xfrm>
          <a:prstGeom prst="rect">
            <a:avLst/>
          </a:prstGeom>
          <a:solidFill>
            <a:schemeClr val="tx2">
              <a:lumMod val="40000"/>
              <a:lumOff val="60000"/>
            </a:schemeClr>
          </a:solidFill>
          <a:ln>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it-IT" sz="4400" dirty="0">
                <a:solidFill>
                  <a:schemeClr val="tx1"/>
                </a:solidFill>
                <a:latin typeface="Book Antiqua" panose="02040602050305030304" pitchFamily="18" charset="0"/>
              </a:rPr>
              <a:t>Al Rientro</a:t>
            </a:r>
            <a:endParaRPr lang="en-US" sz="4400" dirty="0">
              <a:solidFill>
                <a:schemeClr val="tx1"/>
              </a:solidFill>
              <a:latin typeface="Book Antiqua" panose="02040602050305030304" pitchFamily="18" charset="0"/>
            </a:endParaRPr>
          </a:p>
        </p:txBody>
      </p:sp>
      <p:sp>
        <p:nvSpPr>
          <p:cNvPr id="8" name="Rectangle 7">
            <a:extLst>
              <a:ext uri="{FF2B5EF4-FFF2-40B4-BE49-F238E27FC236}">
                <a16:creationId xmlns:a16="http://schemas.microsoft.com/office/drawing/2014/main" id="{370EE783-3C27-E441-A8BD-BC27DBB2AC5D}"/>
              </a:ext>
            </a:extLst>
          </p:cNvPr>
          <p:cNvSpPr/>
          <p:nvPr/>
        </p:nvSpPr>
        <p:spPr>
          <a:xfrm>
            <a:off x="241898" y="2226027"/>
            <a:ext cx="8574066" cy="715666"/>
          </a:xfrm>
          <a:prstGeom prst="rect">
            <a:avLst/>
          </a:prstGeom>
          <a:solidFill>
            <a:schemeClr val="tx2">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buFontTx/>
              <a:buChar char="-"/>
            </a:pPr>
            <a:r>
              <a:rPr lang="it-IT" sz="1400" b="1" dirty="0">
                <a:latin typeface="Book Antiqua" panose="02040602050305030304" pitchFamily="18" charset="0"/>
              </a:rPr>
              <a:t> Certificate of </a:t>
            </a:r>
            <a:r>
              <a:rPr lang="it-IT" sz="1400" b="1" dirty="0" err="1">
                <a:latin typeface="Book Antiqua" panose="02040602050305030304" pitchFamily="18" charset="0"/>
              </a:rPr>
              <a:t>attendance</a:t>
            </a:r>
            <a:r>
              <a:rPr lang="it-IT" sz="1400" dirty="0">
                <a:latin typeface="Book Antiqua" panose="02040602050305030304" pitchFamily="18" charset="0"/>
              </a:rPr>
              <a:t> con l’indicazione della data di inizio e di fine del periodo Erasmus;</a:t>
            </a:r>
          </a:p>
        </p:txBody>
      </p:sp>
      <p:sp>
        <p:nvSpPr>
          <p:cNvPr id="9" name="Rectangle 8">
            <a:extLst>
              <a:ext uri="{FF2B5EF4-FFF2-40B4-BE49-F238E27FC236}">
                <a16:creationId xmlns:a16="http://schemas.microsoft.com/office/drawing/2014/main" id="{5FBA3EB7-1FF7-5447-BED9-A632D6258020}"/>
              </a:ext>
            </a:extLst>
          </p:cNvPr>
          <p:cNvSpPr/>
          <p:nvPr/>
        </p:nvSpPr>
        <p:spPr>
          <a:xfrm>
            <a:off x="241898" y="3092933"/>
            <a:ext cx="8574066" cy="715666"/>
          </a:xfrm>
          <a:prstGeom prst="rect">
            <a:avLst/>
          </a:prstGeom>
          <a:solidFill>
            <a:schemeClr val="tx2">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buFontTx/>
              <a:buChar char="-"/>
            </a:pPr>
            <a:r>
              <a:rPr lang="it-IT" sz="1400" b="1" dirty="0">
                <a:latin typeface="Book Antiqua" panose="02040602050305030304" pitchFamily="18" charset="0"/>
              </a:rPr>
              <a:t> il Learning Agreement, con le eventuali modifiche, firmato dall’Università ospitante;</a:t>
            </a:r>
          </a:p>
        </p:txBody>
      </p:sp>
      <p:sp>
        <p:nvSpPr>
          <p:cNvPr id="10" name="Rectangle 9">
            <a:extLst>
              <a:ext uri="{FF2B5EF4-FFF2-40B4-BE49-F238E27FC236}">
                <a16:creationId xmlns:a16="http://schemas.microsoft.com/office/drawing/2014/main" id="{20E0B886-342B-D84B-9C77-C6202D73ADEA}"/>
              </a:ext>
            </a:extLst>
          </p:cNvPr>
          <p:cNvSpPr/>
          <p:nvPr/>
        </p:nvSpPr>
        <p:spPr>
          <a:xfrm>
            <a:off x="241898" y="3932707"/>
            <a:ext cx="8574066" cy="715666"/>
          </a:xfrm>
          <a:prstGeom prst="rect">
            <a:avLst/>
          </a:prstGeom>
          <a:solidFill>
            <a:schemeClr val="tx2">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buFontTx/>
              <a:buChar char="-"/>
            </a:pPr>
            <a:r>
              <a:rPr lang="it-IT" sz="1400" b="1" dirty="0">
                <a:latin typeface="Book Antiqua" panose="02040602050305030304" pitchFamily="18" charset="0"/>
              </a:rPr>
              <a:t>il </a:t>
            </a:r>
            <a:r>
              <a:rPr lang="it-IT" sz="1400" b="1" dirty="0" err="1">
                <a:latin typeface="Book Antiqua" panose="02040602050305030304" pitchFamily="18" charset="0"/>
              </a:rPr>
              <a:t>Transcript</a:t>
            </a:r>
            <a:r>
              <a:rPr lang="it-IT" sz="1400" b="1" dirty="0">
                <a:latin typeface="Book Antiqua" panose="02040602050305030304" pitchFamily="18" charset="0"/>
              </a:rPr>
              <a:t> of Records (TOR) o in caso di tesi, tirocinio o altre attività pratiche un attestato che certifichi il lavoro svolto.</a:t>
            </a:r>
          </a:p>
        </p:txBody>
      </p:sp>
      <p:pic>
        <p:nvPicPr>
          <p:cNvPr id="2" name="Immagine 1">
            <a:extLst>
              <a:ext uri="{FF2B5EF4-FFF2-40B4-BE49-F238E27FC236}">
                <a16:creationId xmlns:a16="http://schemas.microsoft.com/office/drawing/2014/main" id="{91CA1873-6578-FA63-D1D6-3FBBD1D414FA}"/>
              </a:ext>
            </a:extLst>
          </p:cNvPr>
          <p:cNvPicPr>
            <a:picLocks noChangeAspect="1"/>
          </p:cNvPicPr>
          <p:nvPr/>
        </p:nvPicPr>
        <p:blipFill>
          <a:blip r:embed="rId4"/>
          <a:stretch>
            <a:fillRect/>
          </a:stretch>
        </p:blipFill>
        <p:spPr>
          <a:xfrm>
            <a:off x="241898" y="135074"/>
            <a:ext cx="1660793" cy="1299261"/>
          </a:xfrm>
          <a:prstGeom prst="rect">
            <a:avLst/>
          </a:prstGeom>
        </p:spPr>
      </p:pic>
      <p:sp>
        <p:nvSpPr>
          <p:cNvPr id="7" name="Rectangle 9">
            <a:extLst>
              <a:ext uri="{FF2B5EF4-FFF2-40B4-BE49-F238E27FC236}">
                <a16:creationId xmlns:a16="http://schemas.microsoft.com/office/drawing/2014/main" id="{5669DE86-B35E-9F68-2E5D-B3EAA693B373}"/>
              </a:ext>
            </a:extLst>
          </p:cNvPr>
          <p:cNvSpPr/>
          <p:nvPr/>
        </p:nvSpPr>
        <p:spPr>
          <a:xfrm>
            <a:off x="241898" y="4799602"/>
            <a:ext cx="8574066" cy="764207"/>
          </a:xfrm>
          <a:prstGeom prst="rect">
            <a:avLst/>
          </a:prstGeom>
          <a:solidFill>
            <a:schemeClr val="tx2">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buFontTx/>
              <a:buChar char="-"/>
            </a:pPr>
            <a:r>
              <a:rPr lang="it-IT" sz="1400" b="1" dirty="0">
                <a:latin typeface="Book Antiqua" panose="02040602050305030304" pitchFamily="18" charset="0"/>
              </a:rPr>
              <a:t>Facoltativo: Breve Video o descrizione della propria esperienza con autorizzazione al trattamento dei dati per uso del materiale. </a:t>
            </a:r>
          </a:p>
        </p:txBody>
      </p:sp>
      <p:sp>
        <p:nvSpPr>
          <p:cNvPr id="11" name="Frame 3">
            <a:extLst>
              <a:ext uri="{FF2B5EF4-FFF2-40B4-BE49-F238E27FC236}">
                <a16:creationId xmlns:a16="http://schemas.microsoft.com/office/drawing/2014/main" id="{50AADC50-6ED3-606E-1343-70B8D1968AF7}"/>
              </a:ext>
            </a:extLst>
          </p:cNvPr>
          <p:cNvSpPr/>
          <p:nvPr/>
        </p:nvSpPr>
        <p:spPr>
          <a:xfrm>
            <a:off x="0" y="0"/>
            <a:ext cx="9144000" cy="6858000"/>
          </a:xfrm>
          <a:prstGeom prst="frame">
            <a:avLst>
              <a:gd name="adj1" fmla="val 1358"/>
            </a:avLst>
          </a:prstGeom>
          <a:solidFill>
            <a:schemeClr val="accent1"/>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186777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9BB2FBD-2347-6B47-B057-9B36D52EFF04}"/>
              </a:ext>
            </a:extLst>
          </p:cNvPr>
          <p:cNvSpPr>
            <a:spLocks noGrp="1"/>
          </p:cNvSpPr>
          <p:nvPr>
            <p:ph idx="1"/>
          </p:nvPr>
        </p:nvSpPr>
        <p:spPr>
          <a:xfrm>
            <a:off x="263236" y="1332143"/>
            <a:ext cx="8229600" cy="5257483"/>
          </a:xfrm>
        </p:spPr>
        <p:txBody>
          <a:bodyPr>
            <a:normAutofit fontScale="25000" lnSpcReduction="20000"/>
          </a:bodyPr>
          <a:lstStyle/>
          <a:p>
            <a:pPr marL="0" indent="0">
              <a:buNone/>
            </a:pPr>
            <a:r>
              <a:rPr lang="it-IT" sz="7200" dirty="0">
                <a:latin typeface="Book Antiqua" panose="02040602050305030304" pitchFamily="18" charset="0"/>
              </a:rPr>
              <a:t>Per gli aspetti amministrativi inerenti </a:t>
            </a:r>
            <a:r>
              <a:rPr lang="it-IT" sz="7200" b="1" dirty="0">
                <a:latin typeface="Book Antiqua" panose="02040602050305030304" pitchFamily="18" charset="0"/>
              </a:rPr>
              <a:t>Nomination, Contratto Erasmus, Erogazione Contributo, chiusura Periodo Erasmus contattare:</a:t>
            </a:r>
          </a:p>
          <a:p>
            <a:pPr marL="0" indent="0">
              <a:buNone/>
            </a:pPr>
            <a:r>
              <a:rPr lang="it-IT" sz="7200" b="1" dirty="0">
                <a:latin typeface="Book Antiqua" panose="02040602050305030304" pitchFamily="18" charset="0"/>
              </a:rPr>
              <a:t>Ufficio Erasmus e Mobilità Internazionale</a:t>
            </a:r>
            <a:endParaRPr lang="it-IT" sz="7200" dirty="0">
              <a:latin typeface="Book Antiqua" panose="02040602050305030304" pitchFamily="18" charset="0"/>
            </a:endParaRPr>
          </a:p>
          <a:p>
            <a:pPr marL="0" indent="0">
              <a:buNone/>
            </a:pPr>
            <a:r>
              <a:rPr lang="it-IT" sz="7200" dirty="0">
                <a:latin typeface="Book Antiqua" panose="02040602050305030304" pitchFamily="18" charset="0"/>
              </a:rPr>
              <a:t>Sede Centrale: Via Mezzocannone</a:t>
            </a:r>
          </a:p>
          <a:p>
            <a:pPr marL="0" indent="0">
              <a:buNone/>
            </a:pPr>
            <a:r>
              <a:rPr lang="it-IT" sz="7200" dirty="0">
                <a:latin typeface="Book Antiqua" panose="02040602050305030304" pitchFamily="18" charset="0"/>
              </a:rPr>
              <a:t>Capo dell’Ufficio: Marta </a:t>
            </a:r>
            <a:r>
              <a:rPr lang="it-IT" sz="7200" dirty="0" err="1">
                <a:latin typeface="Book Antiqua" panose="02040602050305030304" pitchFamily="18" charset="0"/>
              </a:rPr>
              <a:t>Maciocia</a:t>
            </a:r>
            <a:endParaRPr lang="it-IT" sz="7200" dirty="0">
              <a:latin typeface="Book Antiqua" panose="02040602050305030304" pitchFamily="18" charset="0"/>
            </a:endParaRPr>
          </a:p>
          <a:p>
            <a:pPr marL="0" indent="0">
              <a:buNone/>
            </a:pPr>
            <a:r>
              <a:rPr lang="it-IT" sz="7200" dirty="0">
                <a:latin typeface="Book Antiqua" panose="02040602050305030304" pitchFamily="18" charset="0"/>
              </a:rPr>
              <a:t>Responsabile per Ingegneria: Luigia Mondo</a:t>
            </a:r>
          </a:p>
          <a:p>
            <a:pPr marL="0" indent="0">
              <a:buNone/>
            </a:pPr>
            <a:r>
              <a:rPr lang="it-IT" sz="7200" b="1" dirty="0">
                <a:latin typeface="Book Antiqua" panose="02040602050305030304" pitchFamily="18" charset="0"/>
                <a:hlinkClick r:id="rId2"/>
              </a:rPr>
              <a:t>international@unina.it</a:t>
            </a:r>
            <a:endParaRPr lang="it-IT" sz="7200" b="1" dirty="0">
              <a:latin typeface="Book Antiqua" panose="02040602050305030304" pitchFamily="18" charset="0"/>
            </a:endParaRPr>
          </a:p>
          <a:p>
            <a:pPr marL="0" indent="0">
              <a:buNone/>
            </a:pPr>
            <a:endParaRPr lang="it-IT" sz="7200" dirty="0">
              <a:latin typeface="Book Antiqua" panose="02040602050305030304" pitchFamily="18" charset="0"/>
            </a:endParaRPr>
          </a:p>
          <a:p>
            <a:pPr marL="0" indent="0">
              <a:buNone/>
            </a:pPr>
            <a:r>
              <a:rPr lang="it-IT" sz="7200" dirty="0">
                <a:latin typeface="Book Antiqua" panose="02040602050305030304" pitchFamily="18" charset="0"/>
              </a:rPr>
              <a:t>Per gli aspetti amministrativi inerenti </a:t>
            </a:r>
            <a:r>
              <a:rPr lang="it-IT" sz="7200" b="1" dirty="0">
                <a:latin typeface="Book Antiqua" panose="02040602050305030304" pitchFamily="18" charset="0"/>
              </a:rPr>
              <a:t>Selezione, accoglienza, Help desk</a:t>
            </a:r>
            <a:r>
              <a:rPr lang="it-IT" sz="7200" dirty="0">
                <a:latin typeface="Book Antiqua" panose="02040602050305030304" pitchFamily="18" charset="0"/>
              </a:rPr>
              <a:t>:</a:t>
            </a:r>
          </a:p>
          <a:p>
            <a:pPr marL="0" indent="0">
              <a:buNone/>
            </a:pPr>
            <a:r>
              <a:rPr lang="it-IT" sz="7200" b="1" dirty="0">
                <a:latin typeface="Book Antiqua" panose="02040602050305030304" pitchFamily="18" charset="0"/>
              </a:rPr>
              <a:t>Ufficio per la Didattica presso il </a:t>
            </a:r>
            <a:r>
              <a:rPr lang="it-IT" sz="7200" b="1" dirty="0" err="1">
                <a:latin typeface="Book Antiqua" panose="02040602050305030304" pitchFamily="18" charset="0"/>
              </a:rPr>
              <a:t>DICMaPI</a:t>
            </a:r>
            <a:endParaRPr lang="it-IT" sz="7200" b="1" dirty="0">
              <a:latin typeface="Book Antiqua" panose="02040602050305030304" pitchFamily="18" charset="0"/>
            </a:endParaRPr>
          </a:p>
          <a:p>
            <a:pPr marL="0" indent="0">
              <a:buNone/>
            </a:pPr>
            <a:r>
              <a:rPr lang="it-IT" sz="7200" dirty="0">
                <a:latin typeface="Book Antiqua" panose="02040602050305030304" pitchFamily="18" charset="0"/>
              </a:rPr>
              <a:t>Capo dell’Ufficio: Paola </a:t>
            </a:r>
            <a:r>
              <a:rPr lang="it-IT" sz="7200" dirty="0" err="1">
                <a:latin typeface="Book Antiqua" panose="02040602050305030304" pitchFamily="18" charset="0"/>
              </a:rPr>
              <a:t>Desidery</a:t>
            </a:r>
            <a:endParaRPr lang="it-IT" sz="7200" dirty="0">
              <a:latin typeface="Book Antiqua" panose="02040602050305030304" pitchFamily="18" charset="0"/>
            </a:endParaRPr>
          </a:p>
          <a:p>
            <a:pPr marL="0" indent="0">
              <a:buNone/>
            </a:pPr>
            <a:r>
              <a:rPr lang="it-IT" sz="7200" b="1" dirty="0">
                <a:latin typeface="Book Antiqua" panose="02040602050305030304" pitchFamily="18" charset="0"/>
                <a:hlinkClick r:id="rId3"/>
              </a:rPr>
              <a:t>desidery@unina.it</a:t>
            </a:r>
            <a:endParaRPr lang="it-IT" sz="7200" b="1" dirty="0">
              <a:latin typeface="Book Antiqua" panose="02040602050305030304" pitchFamily="18" charset="0"/>
            </a:endParaRPr>
          </a:p>
          <a:p>
            <a:pPr marL="0" indent="0">
              <a:buNone/>
            </a:pPr>
            <a:r>
              <a:rPr lang="it-IT" sz="7200" dirty="0">
                <a:latin typeface="Book Antiqua" panose="02040602050305030304" pitchFamily="18" charset="0"/>
              </a:rPr>
              <a:t>Marco Barreca</a:t>
            </a:r>
          </a:p>
          <a:p>
            <a:pPr marL="0" indent="0">
              <a:buNone/>
            </a:pPr>
            <a:r>
              <a:rPr lang="it-IT" sz="7200" b="1" dirty="0">
                <a:latin typeface="Book Antiqua" panose="02040602050305030304" pitchFamily="18" charset="0"/>
                <a:hlinkClick r:id="rId4"/>
              </a:rPr>
              <a:t>marco.barreca@unina.it</a:t>
            </a:r>
            <a:r>
              <a:rPr lang="it-IT" sz="7200" b="1" dirty="0">
                <a:latin typeface="Book Antiqua" panose="02040602050305030304" pitchFamily="18" charset="0"/>
              </a:rPr>
              <a:t> </a:t>
            </a:r>
          </a:p>
          <a:p>
            <a:pPr marL="0" indent="0">
              <a:buNone/>
            </a:pPr>
            <a:r>
              <a:rPr lang="it-IT" sz="7200" dirty="0">
                <a:latin typeface="Book Antiqua" panose="02040602050305030304" pitchFamily="18" charset="0"/>
              </a:rPr>
              <a:t>Antonia Collini</a:t>
            </a:r>
          </a:p>
          <a:p>
            <a:pPr marL="0" indent="0">
              <a:buNone/>
            </a:pPr>
            <a:r>
              <a:rPr lang="it-IT" sz="7200" b="1" dirty="0">
                <a:latin typeface="Book Antiqua" panose="02040602050305030304" pitchFamily="18" charset="0"/>
                <a:hlinkClick r:id="rId5"/>
              </a:rPr>
              <a:t>antonia.collini@unina.it</a:t>
            </a:r>
            <a:endParaRPr lang="it-IT" sz="7200" b="1" dirty="0">
              <a:latin typeface="Book Antiqua" panose="02040602050305030304" pitchFamily="18" charset="0"/>
            </a:endParaRPr>
          </a:p>
          <a:p>
            <a:pPr marL="0" indent="0">
              <a:buNone/>
            </a:pPr>
            <a:r>
              <a:rPr lang="it-IT" sz="7200" dirty="0">
                <a:latin typeface="Book Antiqua" panose="02040602050305030304" pitchFamily="18" charset="0"/>
              </a:rPr>
              <a:t>Felice Sansone</a:t>
            </a:r>
          </a:p>
          <a:p>
            <a:pPr marL="0" indent="0">
              <a:buNone/>
            </a:pPr>
            <a:r>
              <a:rPr lang="it-IT" sz="7200" b="1" dirty="0">
                <a:latin typeface="Book Antiqua" panose="02040602050305030304" pitchFamily="18" charset="0"/>
                <a:hlinkClick r:id="rId6"/>
              </a:rPr>
              <a:t>Felice.sansone2@unina.it</a:t>
            </a:r>
            <a:r>
              <a:rPr lang="it-IT" sz="7200" b="1" dirty="0">
                <a:latin typeface="Book Antiqua" panose="02040602050305030304" pitchFamily="18" charset="0"/>
              </a:rPr>
              <a:t> </a:t>
            </a:r>
            <a:endParaRPr lang="it-IT" sz="7200" dirty="0">
              <a:latin typeface="Book Antiqua" panose="02040602050305030304" pitchFamily="18" charset="0"/>
            </a:endParaRPr>
          </a:p>
          <a:p>
            <a:pPr marL="0" indent="0">
              <a:buNone/>
            </a:pPr>
            <a:endParaRPr lang="it-IT" sz="6400" b="1" dirty="0">
              <a:latin typeface="Book Antiqua" panose="02040602050305030304" pitchFamily="18" charset="0"/>
            </a:endParaRPr>
          </a:p>
          <a:p>
            <a:endParaRPr lang="it-IT" sz="6400" b="1" dirty="0">
              <a:latin typeface="Book Antiqua" panose="02040602050305030304" pitchFamily="18" charset="0"/>
            </a:endParaRPr>
          </a:p>
          <a:p>
            <a:endParaRPr lang="it-IT" sz="6400" b="1" dirty="0">
              <a:latin typeface="Book Antiqua" panose="02040602050305030304" pitchFamily="18" charset="0"/>
            </a:endParaRPr>
          </a:p>
          <a:p>
            <a:endParaRPr lang="it-IT" sz="6400" b="1" dirty="0">
              <a:latin typeface="Book Antiqua" panose="02040602050305030304" pitchFamily="18" charset="0"/>
            </a:endParaRPr>
          </a:p>
          <a:p>
            <a:endParaRPr lang="it-IT" sz="6400" dirty="0">
              <a:latin typeface="Book Antiqua" panose="02040602050305030304" pitchFamily="18" charset="0"/>
            </a:endParaRPr>
          </a:p>
          <a:p>
            <a:endParaRPr lang="it-IT" sz="6400" dirty="0">
              <a:latin typeface="Book Antiqua" panose="02040602050305030304" pitchFamily="18" charset="0"/>
            </a:endParaRPr>
          </a:p>
          <a:p>
            <a:endParaRPr lang="it-IT" dirty="0">
              <a:latin typeface="Book Antiqua" panose="02040602050305030304" pitchFamily="18" charset="0"/>
            </a:endParaRPr>
          </a:p>
        </p:txBody>
      </p:sp>
      <p:pic>
        <p:nvPicPr>
          <p:cNvPr id="4" name="Immagine 3"/>
          <p:cNvPicPr>
            <a:picLocks noChangeAspect="1"/>
          </p:cNvPicPr>
          <p:nvPr/>
        </p:nvPicPr>
        <p:blipFill>
          <a:blip r:embed="rId7">
            <a:duotone>
              <a:schemeClr val="accent5">
                <a:shade val="45000"/>
                <a:satMod val="135000"/>
              </a:schemeClr>
              <a:prstClr val="white"/>
            </a:duotone>
          </a:blip>
          <a:stretch>
            <a:fillRect/>
          </a:stretch>
        </p:blipFill>
        <p:spPr>
          <a:xfrm>
            <a:off x="5529623" y="184149"/>
            <a:ext cx="1885950" cy="1095375"/>
          </a:xfrm>
          <a:prstGeom prst="rect">
            <a:avLst/>
          </a:prstGeom>
        </p:spPr>
      </p:pic>
      <p:sp>
        <p:nvSpPr>
          <p:cNvPr id="6" name="Rectangle 5">
            <a:extLst>
              <a:ext uri="{FF2B5EF4-FFF2-40B4-BE49-F238E27FC236}">
                <a16:creationId xmlns:a16="http://schemas.microsoft.com/office/drawing/2014/main" id="{F4E66C22-DD5D-694D-AA0D-05E45117EB41}"/>
              </a:ext>
            </a:extLst>
          </p:cNvPr>
          <p:cNvSpPr/>
          <p:nvPr/>
        </p:nvSpPr>
        <p:spPr>
          <a:xfrm>
            <a:off x="479286" y="268374"/>
            <a:ext cx="4684734" cy="926926"/>
          </a:xfrm>
          <a:prstGeom prst="rect">
            <a:avLst/>
          </a:prstGeom>
          <a:ln>
            <a:solidFill>
              <a:schemeClr val="tx2">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3600" dirty="0">
                <a:latin typeface="Book Antiqua" panose="02040602050305030304" pitchFamily="18" charset="0"/>
              </a:rPr>
              <a:t> </a:t>
            </a:r>
            <a:r>
              <a:rPr lang="it-IT" sz="3600" b="1" dirty="0">
                <a:solidFill>
                  <a:schemeClr val="tx1"/>
                </a:solidFill>
                <a:latin typeface="Book Antiqua" panose="02040602050305030304" pitchFamily="18" charset="0"/>
              </a:rPr>
              <a:t>CONTATTI UTILI</a:t>
            </a:r>
            <a:endParaRPr lang="en-US" sz="3600" b="1" dirty="0">
              <a:solidFill>
                <a:schemeClr val="tx1"/>
              </a:solidFill>
              <a:latin typeface="Book Antiqua" panose="02040602050305030304" pitchFamily="18" charset="0"/>
            </a:endParaRPr>
          </a:p>
        </p:txBody>
      </p:sp>
      <p:pic>
        <p:nvPicPr>
          <p:cNvPr id="2" name="Picture 2" descr="logo dicmapi">
            <a:extLst>
              <a:ext uri="{FF2B5EF4-FFF2-40B4-BE49-F238E27FC236}">
                <a16:creationId xmlns:a16="http://schemas.microsoft.com/office/drawing/2014/main" id="{4A7F0AB4-AB77-950C-3C76-903D91DB42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82006" y="6138298"/>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Frame 3">
            <a:extLst>
              <a:ext uri="{FF2B5EF4-FFF2-40B4-BE49-F238E27FC236}">
                <a16:creationId xmlns:a16="http://schemas.microsoft.com/office/drawing/2014/main" id="{0D0F4C39-9022-B5AA-ED82-935F0DB7450A}"/>
              </a:ext>
            </a:extLst>
          </p:cNvPr>
          <p:cNvSpPr/>
          <p:nvPr/>
        </p:nvSpPr>
        <p:spPr>
          <a:xfrm>
            <a:off x="0" y="0"/>
            <a:ext cx="9144000" cy="6858000"/>
          </a:xfrm>
          <a:prstGeom prst="frame">
            <a:avLst>
              <a:gd name="adj1" fmla="val 1358"/>
            </a:avLst>
          </a:prstGeom>
          <a:solidFill>
            <a:schemeClr val="accent1"/>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pic>
        <p:nvPicPr>
          <p:cNvPr id="8" name="Immagine 7">
            <a:extLst>
              <a:ext uri="{FF2B5EF4-FFF2-40B4-BE49-F238E27FC236}">
                <a16:creationId xmlns:a16="http://schemas.microsoft.com/office/drawing/2014/main" id="{0F91FC5A-4DAF-51D6-EF1B-1A70C0448E61}"/>
              </a:ext>
            </a:extLst>
          </p:cNvPr>
          <p:cNvPicPr>
            <a:picLocks noChangeAspect="1"/>
          </p:cNvPicPr>
          <p:nvPr/>
        </p:nvPicPr>
        <p:blipFill>
          <a:blip r:embed="rId9"/>
          <a:stretch>
            <a:fillRect/>
          </a:stretch>
        </p:blipFill>
        <p:spPr>
          <a:xfrm>
            <a:off x="263235" y="6192273"/>
            <a:ext cx="616633" cy="576762"/>
          </a:xfrm>
          <a:prstGeom prst="rect">
            <a:avLst/>
          </a:prstGeom>
        </p:spPr>
      </p:pic>
    </p:spTree>
    <p:extLst>
      <p:ext uri="{BB962C8B-B14F-4D97-AF65-F5344CB8AC3E}">
        <p14:creationId xmlns:p14="http://schemas.microsoft.com/office/powerpoint/2010/main" val="41008618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D26CF1A-2D0E-3646-92A6-0D2D04B40C47}"/>
              </a:ext>
            </a:extLst>
          </p:cNvPr>
          <p:cNvSpPr>
            <a:spLocks noGrp="1"/>
          </p:cNvSpPr>
          <p:nvPr>
            <p:ph idx="1"/>
          </p:nvPr>
        </p:nvSpPr>
        <p:spPr>
          <a:xfrm>
            <a:off x="457200" y="1060519"/>
            <a:ext cx="8229600" cy="3580982"/>
          </a:xfrm>
          <a:pattFill prst="pct5">
            <a:fgClr>
              <a:schemeClr val="accent1"/>
            </a:fgClr>
            <a:bgClr>
              <a:schemeClr val="bg1"/>
            </a:bgClr>
          </a:pattFill>
        </p:spPr>
        <p:txBody>
          <a:bodyPr>
            <a:normAutofit fontScale="55000" lnSpcReduction="20000"/>
          </a:bodyPr>
          <a:lstStyle/>
          <a:p>
            <a:pPr marL="0" indent="0" algn="just">
              <a:buNone/>
            </a:pPr>
            <a:endParaRPr lang="it-IT" sz="2000" dirty="0">
              <a:latin typeface="Book Antiqua" panose="02040602050305030304" pitchFamily="18" charset="0"/>
            </a:endParaRPr>
          </a:p>
          <a:p>
            <a:pPr marL="0" indent="0" algn="just">
              <a:buNone/>
            </a:pPr>
            <a:endParaRPr lang="it-IT" sz="2600" dirty="0">
              <a:latin typeface="Book Antiqua" panose="02040602050305030304" pitchFamily="18" charset="0"/>
            </a:endParaRPr>
          </a:p>
          <a:p>
            <a:pPr marL="0" indent="0" algn="just">
              <a:buNone/>
            </a:pPr>
            <a:r>
              <a:rPr lang="it-IT" sz="2600" dirty="0">
                <a:latin typeface="Book Antiqua" panose="02040602050305030304" pitchFamily="18" charset="0"/>
              </a:rPr>
              <a:t>Per tutti gli aspetti didattici contattare i referenti Erasmus dei Corsi di Studio e i Coordinatori dei Corsi di Studio:</a:t>
            </a:r>
          </a:p>
          <a:p>
            <a:pPr marL="0" indent="0">
              <a:buNone/>
            </a:pPr>
            <a:endParaRPr lang="it-IT" sz="2600" dirty="0">
              <a:latin typeface="Book Antiqua" panose="02040602050305030304" pitchFamily="18" charset="0"/>
            </a:endParaRPr>
          </a:p>
          <a:p>
            <a:pPr marL="0" indent="0">
              <a:buNone/>
            </a:pPr>
            <a:r>
              <a:rPr lang="it-IT" sz="2600" dirty="0">
                <a:latin typeface="Book Antiqua" panose="02040602050305030304" pitchFamily="18" charset="0"/>
              </a:rPr>
              <a:t>- per </a:t>
            </a:r>
            <a:r>
              <a:rPr lang="it-IT" sz="2600" b="1" dirty="0">
                <a:latin typeface="Book Antiqua" panose="02040602050305030304" pitchFamily="18" charset="0"/>
              </a:rPr>
              <a:t>Ingegneria Chimica</a:t>
            </a:r>
            <a:r>
              <a:rPr lang="it-IT" sz="2600" dirty="0">
                <a:latin typeface="Book Antiqua" panose="02040602050305030304" pitchFamily="18" charset="0"/>
              </a:rPr>
              <a:t> e </a:t>
            </a:r>
            <a:r>
              <a:rPr lang="it-IT" sz="2600" b="1" dirty="0">
                <a:latin typeface="Book Antiqua" panose="02040602050305030304" pitchFamily="18" charset="0"/>
              </a:rPr>
              <a:t>Delegato Erasmus </a:t>
            </a:r>
            <a:r>
              <a:rPr lang="it-IT" sz="2600" dirty="0">
                <a:latin typeface="Book Antiqua" panose="02040602050305030304" pitchFamily="18" charset="0"/>
              </a:rPr>
              <a:t>per il DICMaPI: </a:t>
            </a:r>
          </a:p>
          <a:p>
            <a:pPr marL="0" indent="0">
              <a:buNone/>
            </a:pPr>
            <a:r>
              <a:rPr lang="it-IT" sz="2600" dirty="0">
                <a:latin typeface="Book Antiqua" panose="02040602050305030304" pitchFamily="18" charset="0"/>
              </a:rPr>
              <a:t>prof. Giovanna </a:t>
            </a:r>
            <a:r>
              <a:rPr lang="it-IT" sz="2600" dirty="0" err="1">
                <a:latin typeface="Book Antiqua" panose="02040602050305030304" pitchFamily="18" charset="0"/>
              </a:rPr>
              <a:t>Tomaiuolo</a:t>
            </a:r>
            <a:r>
              <a:rPr lang="it-IT" sz="2600" dirty="0">
                <a:latin typeface="Book Antiqua" panose="02040602050305030304" pitchFamily="18" charset="0"/>
              </a:rPr>
              <a:t> – </a:t>
            </a:r>
            <a:r>
              <a:rPr lang="it-IT" sz="2600" dirty="0">
                <a:latin typeface="Book Antiqua" panose="02040602050305030304" pitchFamily="18" charset="0"/>
                <a:hlinkClick r:id="rId2"/>
              </a:rPr>
              <a:t>giovanna.tomaiuolo@unina.it</a:t>
            </a:r>
            <a:r>
              <a:rPr lang="it-IT" sz="2600" dirty="0">
                <a:latin typeface="Book Antiqua" panose="02040602050305030304" pitchFamily="18" charset="0"/>
              </a:rPr>
              <a:t> </a:t>
            </a:r>
          </a:p>
          <a:p>
            <a:pPr marL="0" indent="0">
              <a:buNone/>
            </a:pPr>
            <a:r>
              <a:rPr lang="it-IT" sz="2600" dirty="0">
                <a:latin typeface="Book Antiqua" panose="02040602050305030304" pitchFamily="18" charset="0"/>
              </a:rPr>
              <a:t>Coordinatore: prof. Giovanni </a:t>
            </a:r>
            <a:r>
              <a:rPr lang="it-IT" sz="2600" dirty="0" err="1">
                <a:latin typeface="Book Antiqua" panose="02040602050305030304" pitchFamily="18" charset="0"/>
              </a:rPr>
              <a:t>Ianniruberto</a:t>
            </a:r>
            <a:r>
              <a:rPr lang="it-IT" sz="2600" dirty="0">
                <a:latin typeface="Book Antiqua" panose="02040602050305030304" pitchFamily="18" charset="0"/>
              </a:rPr>
              <a:t>: </a:t>
            </a:r>
            <a:r>
              <a:rPr lang="it-IT" sz="2600" dirty="0">
                <a:latin typeface="Book Antiqua" panose="02040602050305030304" pitchFamily="18" charset="0"/>
                <a:hlinkClick r:id="rId3"/>
              </a:rPr>
              <a:t>giovanni.ianniruberto@unina.it</a:t>
            </a:r>
            <a:endParaRPr lang="it-IT" sz="2600" dirty="0">
              <a:latin typeface="Book Antiqua" panose="02040602050305030304" pitchFamily="18" charset="0"/>
            </a:endParaRPr>
          </a:p>
          <a:p>
            <a:pPr marL="0" indent="0">
              <a:buNone/>
            </a:pPr>
            <a:endParaRPr lang="it-IT" sz="2600" dirty="0">
              <a:latin typeface="Book Antiqua" panose="02040602050305030304" pitchFamily="18" charset="0"/>
            </a:endParaRPr>
          </a:p>
          <a:p>
            <a:pPr marL="0" indent="0">
              <a:buNone/>
            </a:pPr>
            <a:r>
              <a:rPr lang="it-IT" sz="2600" dirty="0">
                <a:latin typeface="Book Antiqua" panose="02040602050305030304" pitchFamily="18" charset="0"/>
              </a:rPr>
              <a:t>- per </a:t>
            </a:r>
            <a:r>
              <a:rPr lang="it-IT" sz="2600" b="1" dirty="0">
                <a:latin typeface="Book Antiqua" panose="02040602050305030304" pitchFamily="18" charset="0"/>
              </a:rPr>
              <a:t>Industrial </a:t>
            </a:r>
            <a:r>
              <a:rPr lang="it-IT" sz="2600" b="1" dirty="0" err="1">
                <a:latin typeface="Book Antiqua" panose="02040602050305030304" pitchFamily="18" charset="0"/>
              </a:rPr>
              <a:t>Bioengineering</a:t>
            </a:r>
            <a:r>
              <a:rPr lang="it-IT" sz="2600" dirty="0">
                <a:latin typeface="Book Antiqua" panose="02040602050305030304" pitchFamily="18" charset="0"/>
              </a:rPr>
              <a:t>: </a:t>
            </a:r>
          </a:p>
          <a:p>
            <a:pPr marL="0" indent="0">
              <a:buNone/>
            </a:pPr>
            <a:r>
              <a:rPr lang="it-IT" sz="2600" dirty="0">
                <a:latin typeface="Book Antiqua" panose="02040602050305030304" pitchFamily="18" charset="0"/>
              </a:rPr>
              <a:t>Coordinatore: prof. Maurizio Ventre – </a:t>
            </a:r>
            <a:r>
              <a:rPr lang="it-IT" sz="2600" dirty="0">
                <a:latin typeface="Book Antiqua" panose="02040602050305030304" pitchFamily="18" charset="0"/>
                <a:hlinkClick r:id="rId4"/>
              </a:rPr>
              <a:t>maventre@unina.it</a:t>
            </a:r>
            <a:endParaRPr lang="it-IT" sz="2600" dirty="0">
              <a:latin typeface="Book Antiqua" panose="02040602050305030304" pitchFamily="18" charset="0"/>
            </a:endParaRPr>
          </a:p>
          <a:p>
            <a:pPr marL="0" indent="0">
              <a:buNone/>
            </a:pPr>
            <a:r>
              <a:rPr lang="it-IT" sz="2600" dirty="0">
                <a:latin typeface="Book Antiqua" panose="02040602050305030304" pitchFamily="18" charset="0"/>
              </a:rPr>
              <a:t>Referenti: dott.ssa Enza Torino </a:t>
            </a:r>
            <a:r>
              <a:rPr lang="it-IT" sz="2600" dirty="0">
                <a:latin typeface="Book Antiqua" panose="02040602050305030304" pitchFamily="18" charset="0"/>
                <a:hlinkClick r:id="rId5"/>
              </a:rPr>
              <a:t>enza.torino@unina.it</a:t>
            </a:r>
            <a:r>
              <a:rPr lang="it-IT" sz="2600" dirty="0">
                <a:latin typeface="Book Antiqua" panose="02040602050305030304" pitchFamily="18" charset="0"/>
              </a:rPr>
              <a:t> -  David </a:t>
            </a:r>
            <a:r>
              <a:rPr lang="it-IT" sz="2600" dirty="0" err="1">
                <a:latin typeface="Book Antiqua" panose="02040602050305030304" pitchFamily="18" charset="0"/>
              </a:rPr>
              <a:t>Dannhauser</a:t>
            </a:r>
            <a:r>
              <a:rPr lang="it-IT" sz="2600" dirty="0">
                <a:latin typeface="Book Antiqua" panose="02040602050305030304" pitchFamily="18" charset="0"/>
              </a:rPr>
              <a:t> </a:t>
            </a:r>
            <a:r>
              <a:rPr lang="it-IT" sz="2600" dirty="0">
                <a:latin typeface="Book Antiqua" panose="02040602050305030304" pitchFamily="18" charset="0"/>
                <a:hlinkClick r:id="rId6"/>
              </a:rPr>
              <a:t>david.dannhauser@unina.it</a:t>
            </a:r>
            <a:endParaRPr lang="it-IT" sz="2600" dirty="0">
              <a:latin typeface="Book Antiqua" panose="02040602050305030304" pitchFamily="18" charset="0"/>
            </a:endParaRPr>
          </a:p>
          <a:p>
            <a:pPr marL="0" indent="0">
              <a:buNone/>
            </a:pPr>
            <a:endParaRPr lang="it-IT" sz="2600" dirty="0">
              <a:latin typeface="Book Antiqua" panose="02040602050305030304" pitchFamily="18" charset="0"/>
            </a:endParaRPr>
          </a:p>
          <a:p>
            <a:pPr marL="0" indent="0">
              <a:buNone/>
            </a:pPr>
            <a:r>
              <a:rPr lang="it-IT" sz="2600" dirty="0">
                <a:latin typeface="Book Antiqua" panose="02040602050305030304" pitchFamily="18" charset="0"/>
              </a:rPr>
              <a:t>- per </a:t>
            </a:r>
            <a:r>
              <a:rPr lang="it-IT" sz="2600" b="1" dirty="0">
                <a:latin typeface="Book Antiqua" panose="02040602050305030304" pitchFamily="18" charset="0"/>
              </a:rPr>
              <a:t>Scienza ed Ingegneria dei Materiali</a:t>
            </a:r>
            <a:r>
              <a:rPr lang="it-IT" sz="2600" dirty="0">
                <a:latin typeface="Book Antiqua" panose="02040602050305030304" pitchFamily="18" charset="0"/>
              </a:rPr>
              <a:t> e </a:t>
            </a:r>
            <a:r>
              <a:rPr lang="it-IT" sz="2600" b="1" dirty="0">
                <a:latin typeface="Book Antiqua" panose="02040602050305030304" pitchFamily="18" charset="0"/>
              </a:rPr>
              <a:t>Ingegneria dei Materiali</a:t>
            </a:r>
            <a:r>
              <a:rPr lang="it-IT" sz="2600" dirty="0">
                <a:latin typeface="Book Antiqua" panose="02040602050305030304" pitchFamily="18" charset="0"/>
              </a:rPr>
              <a:t>: </a:t>
            </a:r>
          </a:p>
          <a:p>
            <a:pPr marL="0" indent="0">
              <a:buNone/>
            </a:pPr>
            <a:r>
              <a:rPr lang="it-IT" sz="2600" dirty="0">
                <a:latin typeface="Book Antiqua" panose="02040602050305030304" pitchFamily="18" charset="0"/>
              </a:rPr>
              <a:t>Coordinatore: pro. Ernesto Di Maio– </a:t>
            </a:r>
            <a:r>
              <a:rPr lang="it-IT" sz="2600" dirty="0">
                <a:latin typeface="Book Antiqua" panose="02040602050305030304" pitchFamily="18" charset="0"/>
                <a:hlinkClick r:id="rId7"/>
              </a:rPr>
              <a:t>ernesto.dimaio@unina.it</a:t>
            </a:r>
            <a:endParaRPr lang="it-IT" sz="2600" dirty="0">
              <a:latin typeface="Book Antiqua" panose="02040602050305030304" pitchFamily="18" charset="0"/>
            </a:endParaRPr>
          </a:p>
          <a:p>
            <a:pPr marL="0" indent="0">
              <a:buNone/>
            </a:pPr>
            <a:r>
              <a:rPr lang="it-IT" sz="2600" dirty="0">
                <a:latin typeface="Book Antiqua" panose="02040602050305030304" pitchFamily="18" charset="0"/>
              </a:rPr>
              <a:t>Referente: prof.ssa Veronica Ambrogi – </a:t>
            </a:r>
            <a:r>
              <a:rPr lang="it-IT" sz="2600" dirty="0">
                <a:latin typeface="Book Antiqua" panose="02040602050305030304" pitchFamily="18" charset="0"/>
                <a:hlinkClick r:id="rId8"/>
              </a:rPr>
              <a:t>ambrogi@unina.it</a:t>
            </a:r>
            <a:endParaRPr lang="it-IT" sz="2600" dirty="0">
              <a:latin typeface="Book Antiqua" panose="02040602050305030304" pitchFamily="18" charset="0"/>
            </a:endParaRPr>
          </a:p>
          <a:p>
            <a:pPr marL="0" indent="0">
              <a:buNone/>
            </a:pPr>
            <a:endParaRPr lang="it-IT" sz="3400" dirty="0">
              <a:latin typeface="Book Antiqua" panose="02040602050305030304" pitchFamily="18" charset="0"/>
            </a:endParaRPr>
          </a:p>
          <a:p>
            <a:pPr marL="0" indent="0">
              <a:buNone/>
            </a:pPr>
            <a:endParaRPr lang="it-IT" dirty="0">
              <a:latin typeface="Book Antiqua" panose="02040602050305030304" pitchFamily="18" charset="0"/>
            </a:endParaRPr>
          </a:p>
          <a:p>
            <a:pPr marL="0" indent="0">
              <a:buNone/>
            </a:pPr>
            <a:endParaRPr lang="it-IT" dirty="0">
              <a:latin typeface="Book Antiqua" panose="02040602050305030304" pitchFamily="18" charset="0"/>
            </a:endParaRPr>
          </a:p>
          <a:p>
            <a:pPr marL="0" indent="0">
              <a:buNone/>
            </a:pPr>
            <a:endParaRPr lang="it-IT" b="1" dirty="0">
              <a:latin typeface="Book Antiqua" panose="02040602050305030304" pitchFamily="18" charset="0"/>
            </a:endParaRPr>
          </a:p>
          <a:p>
            <a:endParaRPr lang="it-IT" dirty="0">
              <a:latin typeface="Book Antiqua" panose="02040602050305030304" pitchFamily="18" charset="0"/>
            </a:endParaRPr>
          </a:p>
        </p:txBody>
      </p:sp>
      <p:pic>
        <p:nvPicPr>
          <p:cNvPr id="9" name="Immagine 3">
            <a:extLst>
              <a:ext uri="{FF2B5EF4-FFF2-40B4-BE49-F238E27FC236}">
                <a16:creationId xmlns:a16="http://schemas.microsoft.com/office/drawing/2014/main" id="{71B15F39-73A0-284B-9CC9-1C3092016FEB}"/>
              </a:ext>
            </a:extLst>
          </p:cNvPr>
          <p:cNvPicPr>
            <a:picLocks noChangeAspect="1"/>
          </p:cNvPicPr>
          <p:nvPr/>
        </p:nvPicPr>
        <p:blipFill>
          <a:blip r:embed="rId9">
            <a:duotone>
              <a:schemeClr val="accent5">
                <a:shade val="45000"/>
                <a:satMod val="135000"/>
              </a:schemeClr>
              <a:prstClr val="white"/>
            </a:duotone>
          </a:blip>
          <a:stretch>
            <a:fillRect/>
          </a:stretch>
        </p:blipFill>
        <p:spPr>
          <a:xfrm>
            <a:off x="5529623" y="145960"/>
            <a:ext cx="1885950" cy="1095375"/>
          </a:xfrm>
          <a:prstGeom prst="rect">
            <a:avLst/>
          </a:prstGeom>
        </p:spPr>
      </p:pic>
      <p:sp>
        <p:nvSpPr>
          <p:cNvPr id="11" name="Folded Corner 10">
            <a:extLst>
              <a:ext uri="{FF2B5EF4-FFF2-40B4-BE49-F238E27FC236}">
                <a16:creationId xmlns:a16="http://schemas.microsoft.com/office/drawing/2014/main" id="{8D00331F-E53E-DD47-AFE2-FC6C6B2BF14B}"/>
              </a:ext>
            </a:extLst>
          </p:cNvPr>
          <p:cNvSpPr/>
          <p:nvPr/>
        </p:nvSpPr>
        <p:spPr>
          <a:xfrm>
            <a:off x="5529623" y="4308953"/>
            <a:ext cx="3366655" cy="2364898"/>
          </a:xfrm>
          <a:prstGeom prst="foldedCorner">
            <a:avLst/>
          </a:prstGeom>
        </p:spPr>
        <p:style>
          <a:lnRef idx="1">
            <a:schemeClr val="accent5"/>
          </a:lnRef>
          <a:fillRef idx="2">
            <a:schemeClr val="accent5"/>
          </a:fillRef>
          <a:effectRef idx="1">
            <a:schemeClr val="accent5"/>
          </a:effectRef>
          <a:fontRef idx="minor">
            <a:schemeClr val="dk1"/>
          </a:fontRef>
        </p:style>
        <p:txBody>
          <a:bodyPr rtlCol="0" anchor="ctr"/>
          <a:lstStyle/>
          <a:p>
            <a:endParaRPr lang="it-IT" sz="1600" dirty="0">
              <a:latin typeface="Book Antiqua" panose="02040602050305030304" pitchFamily="18" charset="0"/>
            </a:endParaRPr>
          </a:p>
          <a:p>
            <a:r>
              <a:rPr lang="it-IT" sz="1600" b="1" dirty="0">
                <a:latin typeface="Book Antiqua" panose="02040602050305030304" pitchFamily="18" charset="0"/>
              </a:rPr>
              <a:t>Pagine dei corsi di studio:</a:t>
            </a:r>
          </a:p>
          <a:p>
            <a:endParaRPr lang="it-IT" sz="1600" dirty="0">
              <a:latin typeface="Book Antiqua" panose="02040602050305030304" pitchFamily="18" charset="0"/>
            </a:endParaRPr>
          </a:p>
          <a:p>
            <a:r>
              <a:rPr lang="it-IT" sz="1600" dirty="0">
                <a:latin typeface="Book Antiqua" panose="02040602050305030304" pitchFamily="18" charset="0"/>
                <a:hlinkClick r:id="rId10"/>
              </a:rPr>
              <a:t>http://www.ingchim.unina.it/</a:t>
            </a:r>
            <a:endParaRPr lang="it-IT" sz="1600" dirty="0">
              <a:latin typeface="Book Antiqua" panose="02040602050305030304" pitchFamily="18" charset="0"/>
            </a:endParaRPr>
          </a:p>
          <a:p>
            <a:r>
              <a:rPr lang="it-IT" sz="1600" dirty="0">
                <a:latin typeface="Book Antiqua" panose="02040602050305030304" pitchFamily="18" charset="0"/>
                <a:hlinkClick r:id="rId11"/>
              </a:rPr>
              <a:t>www.scingmat.unina.it</a:t>
            </a:r>
            <a:endParaRPr lang="it-IT" sz="1600" dirty="0">
              <a:latin typeface="Book Antiqua" panose="02040602050305030304" pitchFamily="18" charset="0"/>
            </a:endParaRPr>
          </a:p>
          <a:p>
            <a:r>
              <a:rPr lang="it-IT" sz="1600" dirty="0">
                <a:latin typeface="Book Antiqua" panose="02040602050305030304" pitchFamily="18" charset="0"/>
                <a:hlinkClick r:id="rId12"/>
              </a:rPr>
              <a:t>http://bioengineering.unina.it/</a:t>
            </a:r>
            <a:endParaRPr lang="it-IT" sz="1600" dirty="0">
              <a:latin typeface="Book Antiqua" panose="02040602050305030304" pitchFamily="18" charset="0"/>
            </a:endParaRPr>
          </a:p>
          <a:p>
            <a:endParaRPr lang="it-IT" sz="1600" dirty="0">
              <a:latin typeface="Book Antiqua" panose="02040602050305030304" pitchFamily="18" charset="0"/>
            </a:endParaRPr>
          </a:p>
          <a:p>
            <a:r>
              <a:rPr lang="it-IT" sz="1600" dirty="0">
                <a:latin typeface="Book Antiqua" panose="02040602050305030304" pitchFamily="18" charset="0"/>
              </a:rPr>
              <a:t>Sito del Dipartimento:</a:t>
            </a:r>
          </a:p>
          <a:p>
            <a:r>
              <a:rPr lang="it-IT" sz="1600" dirty="0">
                <a:latin typeface="Book Antiqua" panose="02040602050305030304" pitchFamily="18" charset="0"/>
                <a:hlinkClick r:id="rId13"/>
              </a:rPr>
              <a:t>www.dicmapi.unina.it</a:t>
            </a:r>
            <a:endParaRPr lang="it-IT" sz="1600" dirty="0">
              <a:latin typeface="Book Antiqua" panose="02040602050305030304" pitchFamily="18" charset="0"/>
            </a:endParaRPr>
          </a:p>
        </p:txBody>
      </p:sp>
      <p:sp>
        <p:nvSpPr>
          <p:cNvPr id="2" name="Rectangle 5">
            <a:extLst>
              <a:ext uri="{FF2B5EF4-FFF2-40B4-BE49-F238E27FC236}">
                <a16:creationId xmlns:a16="http://schemas.microsoft.com/office/drawing/2014/main" id="{70268AFA-C791-7445-EBFF-FDF161042E52}"/>
              </a:ext>
            </a:extLst>
          </p:cNvPr>
          <p:cNvSpPr/>
          <p:nvPr/>
        </p:nvSpPr>
        <p:spPr>
          <a:xfrm>
            <a:off x="387689" y="268373"/>
            <a:ext cx="4684734" cy="926926"/>
          </a:xfrm>
          <a:prstGeom prst="rect">
            <a:avLst/>
          </a:prstGeom>
          <a:ln>
            <a:solidFill>
              <a:schemeClr val="tx2">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it-IT" sz="3600" dirty="0">
                <a:latin typeface="Book Antiqua" panose="02040602050305030304" pitchFamily="18" charset="0"/>
              </a:rPr>
              <a:t> </a:t>
            </a:r>
            <a:r>
              <a:rPr lang="it-IT" sz="3600" b="1" dirty="0">
                <a:solidFill>
                  <a:schemeClr val="tx1"/>
                </a:solidFill>
                <a:latin typeface="Book Antiqua" panose="02040602050305030304" pitchFamily="18" charset="0"/>
              </a:rPr>
              <a:t>CONTATTI UTILI</a:t>
            </a:r>
            <a:endParaRPr lang="en-US" sz="3600" b="1" dirty="0">
              <a:solidFill>
                <a:schemeClr val="tx1"/>
              </a:solidFill>
              <a:latin typeface="Book Antiqua" panose="02040602050305030304" pitchFamily="18" charset="0"/>
            </a:endParaRPr>
          </a:p>
        </p:txBody>
      </p:sp>
      <p:pic>
        <p:nvPicPr>
          <p:cNvPr id="4" name="Picture 2" descr="logo dicmapi">
            <a:extLst>
              <a:ext uri="{FF2B5EF4-FFF2-40B4-BE49-F238E27FC236}">
                <a16:creationId xmlns:a16="http://schemas.microsoft.com/office/drawing/2014/main" id="{7A394446-3BB3-2FA7-D8E8-61BFD7AE7AA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04420" y="135212"/>
            <a:ext cx="1450129" cy="59662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Frame 3">
            <a:extLst>
              <a:ext uri="{FF2B5EF4-FFF2-40B4-BE49-F238E27FC236}">
                <a16:creationId xmlns:a16="http://schemas.microsoft.com/office/drawing/2014/main" id="{7E39141D-DEE1-E99E-E141-C8DD1B618867}"/>
              </a:ext>
            </a:extLst>
          </p:cNvPr>
          <p:cNvSpPr/>
          <p:nvPr/>
        </p:nvSpPr>
        <p:spPr>
          <a:xfrm>
            <a:off x="0" y="0"/>
            <a:ext cx="9144000" cy="6858000"/>
          </a:xfrm>
          <a:prstGeom prst="frame">
            <a:avLst>
              <a:gd name="adj1" fmla="val 1358"/>
            </a:avLst>
          </a:prstGeom>
          <a:solidFill>
            <a:schemeClr val="accent1"/>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pic>
        <p:nvPicPr>
          <p:cNvPr id="7" name="Immagine 6">
            <a:extLst>
              <a:ext uri="{FF2B5EF4-FFF2-40B4-BE49-F238E27FC236}">
                <a16:creationId xmlns:a16="http://schemas.microsoft.com/office/drawing/2014/main" id="{A49CEAA1-8D04-8830-7516-2A839F6243C0}"/>
              </a:ext>
            </a:extLst>
          </p:cNvPr>
          <p:cNvPicPr>
            <a:picLocks noChangeAspect="1"/>
          </p:cNvPicPr>
          <p:nvPr/>
        </p:nvPicPr>
        <p:blipFill>
          <a:blip r:embed="rId15"/>
          <a:stretch>
            <a:fillRect/>
          </a:stretch>
        </p:blipFill>
        <p:spPr>
          <a:xfrm>
            <a:off x="111865" y="5948154"/>
            <a:ext cx="841156" cy="786768"/>
          </a:xfrm>
          <a:prstGeom prst="rect">
            <a:avLst/>
          </a:prstGeom>
        </p:spPr>
      </p:pic>
    </p:spTree>
    <p:extLst>
      <p:ext uri="{BB962C8B-B14F-4D97-AF65-F5344CB8AC3E}">
        <p14:creationId xmlns:p14="http://schemas.microsoft.com/office/powerpoint/2010/main" val="415516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419"/>
            <a:lum/>
          </a:blip>
          <a:srcRect/>
          <a:stretch>
            <a:fillRect l="-17000" r="-17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BB2342-549E-954D-BE4B-D6EE91BD8FE2}"/>
              </a:ext>
            </a:extLst>
          </p:cNvPr>
          <p:cNvSpPr>
            <a:spLocks noGrp="1"/>
          </p:cNvSpPr>
          <p:nvPr>
            <p:ph type="title"/>
          </p:nvPr>
        </p:nvSpPr>
        <p:spPr>
          <a:xfrm>
            <a:off x="263046" y="362319"/>
            <a:ext cx="8549015" cy="1512518"/>
          </a:xfrm>
          <a:ln>
            <a:noFill/>
          </a:ln>
        </p:spPr>
        <p:txBody>
          <a:bodyPr>
            <a:normAutofit fontScale="90000"/>
          </a:bodyPr>
          <a:lstStyle/>
          <a:p>
            <a:r>
              <a:rPr lang="it-IT" b="1" dirty="0">
                <a:ln w="15875">
                  <a:solidFill>
                    <a:schemeClr val="tx1">
                      <a:alpha val="93000"/>
                    </a:schemeClr>
                  </a:solidFill>
                </a:ln>
                <a:latin typeface="Book Antiqua" panose="02040602050305030304" pitchFamily="18" charset="0"/>
              </a:rPr>
              <a:t>Presentazione della giornata informativa Erasmus del </a:t>
            </a:r>
            <a:r>
              <a:rPr lang="it-IT" b="1" dirty="0">
                <a:ln w="15875">
                  <a:noFill/>
                </a:ln>
                <a:latin typeface="Book Antiqua" panose="02040602050305030304" pitchFamily="18" charset="0"/>
              </a:rPr>
              <a:t>DICMaPI</a:t>
            </a:r>
            <a:r>
              <a:rPr lang="it-IT" b="1" dirty="0">
                <a:ln w="15875">
                  <a:solidFill>
                    <a:schemeClr val="tx1">
                      <a:alpha val="93000"/>
                    </a:schemeClr>
                  </a:solidFill>
                </a:ln>
                <a:latin typeface="Book Antiqua" panose="02040602050305030304" pitchFamily="18" charset="0"/>
              </a:rPr>
              <a:t> </a:t>
            </a:r>
            <a:endParaRPr lang="it-IT" dirty="0">
              <a:ln w="15875">
                <a:solidFill>
                  <a:schemeClr val="tx1">
                    <a:alpha val="93000"/>
                  </a:schemeClr>
                </a:solidFill>
              </a:ln>
              <a:latin typeface="Book Antiqua" panose="02040602050305030304" pitchFamily="18" charset="0"/>
            </a:endParaRPr>
          </a:p>
        </p:txBody>
      </p:sp>
      <p:sp>
        <p:nvSpPr>
          <p:cNvPr id="3" name="Segnaposto contenuto 2">
            <a:extLst>
              <a:ext uri="{FF2B5EF4-FFF2-40B4-BE49-F238E27FC236}">
                <a16:creationId xmlns:a16="http://schemas.microsoft.com/office/drawing/2014/main" id="{254B568E-2426-3F4B-8DC9-4FF9493276C9}"/>
              </a:ext>
            </a:extLst>
          </p:cNvPr>
          <p:cNvSpPr>
            <a:spLocks noGrp="1"/>
          </p:cNvSpPr>
          <p:nvPr>
            <p:ph idx="1"/>
          </p:nvPr>
        </p:nvSpPr>
        <p:spPr>
          <a:xfrm>
            <a:off x="582461" y="4733117"/>
            <a:ext cx="8229600" cy="1156053"/>
          </a:xfrm>
          <a:solidFill>
            <a:schemeClr val="lt1">
              <a:alpha val="71000"/>
            </a:schemeClr>
          </a:solidFill>
          <a:ln>
            <a:solidFill>
              <a:schemeClr val="tx2">
                <a:lumMod val="60000"/>
                <a:lumOff val="40000"/>
                <a:alpha val="66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0" indent="0" algn="ctr">
              <a:buNone/>
            </a:pPr>
            <a:endParaRPr lang="it-IT" sz="2200" dirty="0">
              <a:latin typeface="Book Antiqua" panose="02040602050305030304" pitchFamily="18" charset="0"/>
            </a:endParaRPr>
          </a:p>
          <a:p>
            <a:pPr marL="0" indent="0" algn="ctr">
              <a:buNone/>
            </a:pPr>
            <a:r>
              <a:rPr lang="it-IT" sz="2200" dirty="0">
                <a:latin typeface="Book Antiqua" panose="02040602050305030304" pitchFamily="18" charset="0"/>
              </a:rPr>
              <a:t>A cura dell’Ufficio per la Didattica del DICMaPI</a:t>
            </a:r>
          </a:p>
        </p:txBody>
      </p:sp>
      <p:sp>
        <p:nvSpPr>
          <p:cNvPr id="5" name="Rectangle 4">
            <a:extLst>
              <a:ext uri="{FF2B5EF4-FFF2-40B4-BE49-F238E27FC236}">
                <a16:creationId xmlns:a16="http://schemas.microsoft.com/office/drawing/2014/main" id="{863B5F5A-8BE7-CA45-9E08-CD919485D0E7}"/>
              </a:ext>
            </a:extLst>
          </p:cNvPr>
          <p:cNvSpPr/>
          <p:nvPr/>
        </p:nvSpPr>
        <p:spPr>
          <a:xfrm>
            <a:off x="1672225" y="2034544"/>
            <a:ext cx="5699342" cy="97703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it-IT" sz="3200" b="1" dirty="0" err="1">
                <a:latin typeface="Book Antiqua" panose="02040602050305030304" pitchFamily="18" charset="0"/>
              </a:rPr>
              <a:t>Thank</a:t>
            </a:r>
            <a:r>
              <a:rPr lang="it-IT" sz="3200" b="1" dirty="0">
                <a:latin typeface="Book Antiqua" panose="02040602050305030304" pitchFamily="18" charset="0"/>
              </a:rPr>
              <a:t> </a:t>
            </a:r>
            <a:r>
              <a:rPr lang="it-IT" sz="3200" b="1" dirty="0" err="1">
                <a:latin typeface="Book Antiqua" panose="02040602050305030304" pitchFamily="18" charset="0"/>
              </a:rPr>
              <a:t>you</a:t>
            </a:r>
            <a:r>
              <a:rPr lang="it-IT" sz="3200" b="1" dirty="0">
                <a:latin typeface="Book Antiqua" panose="02040602050305030304" pitchFamily="18" charset="0"/>
              </a:rPr>
              <a:t> for </a:t>
            </a:r>
            <a:r>
              <a:rPr lang="it-IT" sz="3200" b="1" dirty="0" err="1">
                <a:latin typeface="Book Antiqua" panose="02040602050305030304" pitchFamily="18" charset="0"/>
              </a:rPr>
              <a:t>coming</a:t>
            </a:r>
            <a:r>
              <a:rPr lang="it-IT" sz="3200" b="1" dirty="0">
                <a:latin typeface="Book Antiqua" panose="02040602050305030304" pitchFamily="18" charset="0"/>
              </a:rPr>
              <a:t>!!!</a:t>
            </a:r>
          </a:p>
        </p:txBody>
      </p:sp>
      <p:sp>
        <p:nvSpPr>
          <p:cNvPr id="6" name="Frame 3">
            <a:extLst>
              <a:ext uri="{FF2B5EF4-FFF2-40B4-BE49-F238E27FC236}">
                <a16:creationId xmlns:a16="http://schemas.microsoft.com/office/drawing/2014/main" id="{0B9F7B43-4C89-A92E-54A8-B9AD2374CBB1}"/>
              </a:ext>
            </a:extLst>
          </p:cNvPr>
          <p:cNvSpPr/>
          <p:nvPr/>
        </p:nvSpPr>
        <p:spPr>
          <a:xfrm>
            <a:off x="0" y="0"/>
            <a:ext cx="9144000" cy="6858000"/>
          </a:xfrm>
          <a:prstGeom prst="frame">
            <a:avLst>
              <a:gd name="adj1" fmla="val 1358"/>
            </a:avLst>
          </a:prstGeom>
          <a:solidFill>
            <a:schemeClr val="accent1"/>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pic>
        <p:nvPicPr>
          <p:cNvPr id="8" name="Immagine 7">
            <a:extLst>
              <a:ext uri="{FF2B5EF4-FFF2-40B4-BE49-F238E27FC236}">
                <a16:creationId xmlns:a16="http://schemas.microsoft.com/office/drawing/2014/main" id="{CA476CFB-313E-DCEC-504D-D9FC4BC22938}"/>
              </a:ext>
            </a:extLst>
          </p:cNvPr>
          <p:cNvPicPr>
            <a:picLocks noChangeAspect="1"/>
          </p:cNvPicPr>
          <p:nvPr/>
        </p:nvPicPr>
        <p:blipFill>
          <a:blip r:embed="rId4"/>
          <a:stretch>
            <a:fillRect/>
          </a:stretch>
        </p:blipFill>
        <p:spPr>
          <a:xfrm>
            <a:off x="119743" y="5983077"/>
            <a:ext cx="838200" cy="821276"/>
          </a:xfrm>
          <a:prstGeom prst="rect">
            <a:avLst/>
          </a:prstGeom>
        </p:spPr>
      </p:pic>
      <p:pic>
        <p:nvPicPr>
          <p:cNvPr id="9" name="Picture 2" descr="logo dicmapi">
            <a:extLst>
              <a:ext uri="{FF2B5EF4-FFF2-40B4-BE49-F238E27FC236}">
                <a16:creationId xmlns:a16="http://schemas.microsoft.com/office/drawing/2014/main" id="{221F9B73-3F65-2B58-BF90-659DEDDFE1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3196" y="6025268"/>
            <a:ext cx="1791061" cy="73689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7268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E45617-EE67-2042-9A13-07219ECFF99D}"/>
              </a:ext>
            </a:extLst>
          </p:cNvPr>
          <p:cNvSpPr>
            <a:spLocks noGrp="1"/>
          </p:cNvSpPr>
          <p:nvPr>
            <p:ph type="title"/>
          </p:nvPr>
        </p:nvSpPr>
        <p:spPr/>
        <p:txBody>
          <a:bodyPr/>
          <a:lstStyle/>
          <a:p>
            <a:r>
              <a:rPr lang="it-IT" dirty="0">
                <a:latin typeface="Book Antiqua" panose="02040602050305030304" pitchFamily="18" charset="0"/>
              </a:rPr>
              <a:t>ENJOY YOUR EXPERIENCE</a:t>
            </a:r>
          </a:p>
        </p:txBody>
      </p:sp>
      <p:pic>
        <p:nvPicPr>
          <p:cNvPr id="5" name="Segnaposto contenuto 4">
            <a:extLst>
              <a:ext uri="{FF2B5EF4-FFF2-40B4-BE49-F238E27FC236}">
                <a16:creationId xmlns:a16="http://schemas.microsoft.com/office/drawing/2014/main" id="{3EDDA482-01F3-AE49-9FC7-7DC7C42EFDDB}"/>
              </a:ext>
            </a:extLst>
          </p:cNvPr>
          <p:cNvPicPr>
            <a:picLocks noGrp="1" noChangeAspect="1"/>
          </p:cNvPicPr>
          <p:nvPr>
            <p:ph idx="1"/>
          </p:nvPr>
        </p:nvPicPr>
        <p:blipFill>
          <a:blip r:embed="rId2"/>
          <a:stretch>
            <a:fillRect/>
          </a:stretch>
        </p:blipFill>
        <p:spPr>
          <a:xfrm>
            <a:off x="548922" y="1417638"/>
            <a:ext cx="8046156" cy="4525963"/>
          </a:xfrm>
        </p:spPr>
      </p:pic>
      <p:pic>
        <p:nvPicPr>
          <p:cNvPr id="3" name="Immagine 2">
            <a:extLst>
              <a:ext uri="{FF2B5EF4-FFF2-40B4-BE49-F238E27FC236}">
                <a16:creationId xmlns:a16="http://schemas.microsoft.com/office/drawing/2014/main" id="{1AF7B6E8-84DF-6BB8-7BA5-38016C30027E}"/>
              </a:ext>
            </a:extLst>
          </p:cNvPr>
          <p:cNvPicPr>
            <a:picLocks noChangeAspect="1"/>
          </p:cNvPicPr>
          <p:nvPr/>
        </p:nvPicPr>
        <p:blipFill>
          <a:blip r:embed="rId3"/>
          <a:stretch>
            <a:fillRect/>
          </a:stretch>
        </p:blipFill>
        <p:spPr>
          <a:xfrm>
            <a:off x="110713" y="6060848"/>
            <a:ext cx="771029" cy="755461"/>
          </a:xfrm>
          <a:prstGeom prst="rect">
            <a:avLst/>
          </a:prstGeom>
        </p:spPr>
      </p:pic>
      <p:pic>
        <p:nvPicPr>
          <p:cNvPr id="4" name="Picture 2" descr="logo dicmapi">
            <a:extLst>
              <a:ext uri="{FF2B5EF4-FFF2-40B4-BE49-F238E27FC236}">
                <a16:creationId xmlns:a16="http://schemas.microsoft.com/office/drawing/2014/main" id="{7F9D1548-7EE0-6FDF-140C-78F962A013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3196" y="6025268"/>
            <a:ext cx="1791061" cy="73689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611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pattFill prst="pct5">
          <a:fgClr>
            <a:schemeClr val="tx2">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61A5BB2-C44B-7FD2-563E-10CB924E6103}"/>
              </a:ext>
            </a:extLst>
          </p:cNvPr>
          <p:cNvSpPr txBox="1"/>
          <p:nvPr/>
        </p:nvSpPr>
        <p:spPr>
          <a:xfrm>
            <a:off x="473202" y="909752"/>
            <a:ext cx="8040603" cy="5589222"/>
          </a:xfrm>
          <a:prstGeom prst="rect">
            <a:avLst/>
          </a:prstGeom>
          <a:pattFill prst="pct5">
            <a:fgClr>
              <a:schemeClr val="tx2">
                <a:lumMod val="40000"/>
                <a:lumOff val="60000"/>
              </a:schemeClr>
            </a:fgClr>
            <a:bgClr>
              <a:schemeClr val="bg1"/>
            </a:bgClr>
          </a:pattFill>
        </p:spPr>
        <p:txBody>
          <a:bodyPr wrap="square" lIns="91440" tIns="45720" rIns="91440" bIns="45720" rtlCol="0" anchor="t">
            <a:spAutoFit/>
          </a:bodyPr>
          <a:lstStyle/>
          <a:p>
            <a:pPr algn="just"/>
            <a:r>
              <a:rPr lang="it-IT" sz="1300" dirty="0">
                <a:latin typeface="Book Antiqua" panose="02040602050305030304" pitchFamily="18" charset="0"/>
              </a:rPr>
              <a:t>L’Ateneo </a:t>
            </a:r>
            <a:r>
              <a:rPr lang="it-IT" sz="1300" b="1" dirty="0">
                <a:latin typeface="Book Antiqua" panose="02040602050305030304" pitchFamily="18" charset="0"/>
              </a:rPr>
              <a:t>non è responsabile </a:t>
            </a:r>
            <a:r>
              <a:rPr lang="it-IT" sz="1300" dirty="0">
                <a:latin typeface="Book Antiqua" panose="02040602050305030304" pitchFamily="18" charset="0"/>
              </a:rPr>
              <a:t>dell’eventuale mancata accoglienza degli studenti da parte delle Istituzioni partner; le Università straniere, infatti, possono non accettare gli studenti, anche se risultati vincitori della selezione effettuata dall’Ateneo.</a:t>
            </a:r>
          </a:p>
          <a:p>
            <a:pPr algn="just"/>
            <a:r>
              <a:rPr lang="it-IT" sz="1300" dirty="0">
                <a:latin typeface="Book Antiqua" panose="02040602050305030304" pitchFamily="18" charset="0"/>
              </a:rPr>
              <a:t>Le motivazioni possono essere le seguenti:</a:t>
            </a:r>
          </a:p>
          <a:p>
            <a:pPr marL="171450" indent="-171450" algn="just">
              <a:buFont typeface="Arial" panose="020B0604020202020204" pitchFamily="34" charset="0"/>
              <a:buChar char="•"/>
            </a:pPr>
            <a:r>
              <a:rPr lang="it-IT" sz="1300" dirty="0">
                <a:latin typeface="Book Antiqua"/>
              </a:rPr>
              <a:t> </a:t>
            </a:r>
            <a:r>
              <a:rPr lang="it-IT" sz="1300" b="1" dirty="0">
                <a:latin typeface="Book Antiqua"/>
              </a:rPr>
              <a:t>Scadenze legate alla procedura di </a:t>
            </a:r>
            <a:r>
              <a:rPr lang="it-IT" sz="1300" b="1" dirty="0" err="1">
                <a:latin typeface="Book Antiqua"/>
              </a:rPr>
              <a:t>application</a:t>
            </a:r>
            <a:r>
              <a:rPr lang="it-IT" sz="1300" b="1" dirty="0">
                <a:latin typeface="Book Antiqua"/>
              </a:rPr>
              <a:t> </a:t>
            </a:r>
            <a:r>
              <a:rPr lang="it-IT" sz="1300" b="1" dirty="0" err="1">
                <a:latin typeface="Book Antiqua"/>
              </a:rPr>
              <a:t>form</a:t>
            </a:r>
            <a:r>
              <a:rPr lang="it-IT" sz="1300" b="1" dirty="0">
                <a:latin typeface="Book Antiqua"/>
              </a:rPr>
              <a:t>:</a:t>
            </a:r>
          </a:p>
          <a:p>
            <a:pPr marL="171450" indent="-171450" algn="just">
              <a:buFont typeface="Arial" panose="020B0604020202020204" pitchFamily="34" charset="0"/>
              <a:buChar char="•"/>
            </a:pPr>
            <a:r>
              <a:rPr lang="it-IT" sz="1300" dirty="0">
                <a:latin typeface="Book Antiqua"/>
              </a:rPr>
              <a:t>molte Università straniere prevedono che lo studente selezionato provveda a compilare e inviare </a:t>
            </a:r>
            <a:r>
              <a:rPr lang="it-IT" sz="1300" dirty="0" err="1">
                <a:latin typeface="Book Antiqua"/>
              </a:rPr>
              <a:t>application</a:t>
            </a:r>
            <a:r>
              <a:rPr lang="it-IT" sz="1300" dirty="0">
                <a:latin typeface="Book Antiqua"/>
              </a:rPr>
              <a:t> </a:t>
            </a:r>
            <a:r>
              <a:rPr lang="it-IT" sz="1300" dirty="0" err="1">
                <a:latin typeface="Book Antiqua"/>
              </a:rPr>
              <a:t>form</a:t>
            </a:r>
            <a:r>
              <a:rPr lang="it-IT" sz="1300" dirty="0">
                <a:latin typeface="Book Antiqua"/>
              </a:rPr>
              <a:t> (ovvero moduli di registrazione, di prenotazione di alloggio, di iscrizione ai corsi, ecc.), entro date con scadenze tassative. Il mancato invio di </a:t>
            </a:r>
            <a:r>
              <a:rPr lang="it-IT" sz="1300" dirty="0" err="1">
                <a:latin typeface="Book Antiqua"/>
              </a:rPr>
              <a:t>application</a:t>
            </a:r>
            <a:r>
              <a:rPr lang="it-IT" sz="1300" dirty="0">
                <a:latin typeface="Book Antiqua"/>
              </a:rPr>
              <a:t> </a:t>
            </a:r>
            <a:r>
              <a:rPr lang="it-IT" sz="1300" dirty="0" err="1">
                <a:latin typeface="Book Antiqua"/>
              </a:rPr>
              <a:t>form</a:t>
            </a:r>
            <a:r>
              <a:rPr lang="it-IT" sz="1300" dirty="0">
                <a:latin typeface="Book Antiqua"/>
              </a:rPr>
              <a:t> entro le predette scadenze comporta l’automatico rifiuto ad accogliere lo studente. In alcuni casi la scadenza fissata dall’Università straniera può essere molto vicina o antecedente al periodo in cui l’Ateneo pubblica le graduatorie.</a:t>
            </a:r>
            <a:endParaRPr lang="it-IT" dirty="0">
              <a:latin typeface="Book Antiqua"/>
            </a:endParaRPr>
          </a:p>
          <a:p>
            <a:pPr marL="285750" indent="-285750" algn="just">
              <a:buFont typeface="Arial"/>
              <a:buChar char="•"/>
            </a:pPr>
            <a:r>
              <a:rPr lang="it-IT" sz="1300" dirty="0">
                <a:latin typeface="Book Antiqua" panose="02040602050305030304" pitchFamily="18" charset="0"/>
              </a:rPr>
              <a:t> Gli studenti sono invitati a consultare, già prima di presentare la domanda, il sito web delle </a:t>
            </a:r>
          </a:p>
          <a:p>
            <a:pPr marL="285750" indent="-285750" algn="just">
              <a:buFont typeface="Arial"/>
              <a:buChar char="•"/>
            </a:pPr>
            <a:r>
              <a:rPr lang="it-IT" sz="1300" dirty="0">
                <a:latin typeface="Book Antiqua" panose="02040602050305030304" pitchFamily="18" charset="0"/>
              </a:rPr>
              <a:t> Università straniere prescelte, in modo da conoscere per tempo le scadenze da questa stabilite e</a:t>
            </a:r>
          </a:p>
          <a:p>
            <a:pPr marL="285750" indent="-285750" algn="just">
              <a:buFont typeface="Arial"/>
              <a:buChar char="•"/>
            </a:pPr>
            <a:r>
              <a:rPr lang="it-IT" sz="1300" dirty="0">
                <a:latin typeface="Book Antiqua" panose="02040602050305030304" pitchFamily="18" charset="0"/>
              </a:rPr>
              <a:t>  l’eventuale documentazione e certificazioni da produrre;</a:t>
            </a:r>
          </a:p>
          <a:p>
            <a:pPr algn="just"/>
            <a:endParaRPr lang="it-IT" sz="1300" dirty="0">
              <a:latin typeface="Book Antiqua" panose="02040602050305030304" pitchFamily="18" charset="0"/>
            </a:endParaRPr>
          </a:p>
          <a:p>
            <a:pPr marL="285750" indent="-285750" algn="just">
              <a:buFont typeface="Arial" panose="020B0604020202020204" pitchFamily="34" charset="0"/>
              <a:buChar char="•"/>
            </a:pPr>
            <a:r>
              <a:rPr lang="it-IT" sz="1300" dirty="0">
                <a:latin typeface="Book Antiqua" panose="02040602050305030304" pitchFamily="18" charset="0"/>
              </a:rPr>
              <a:t> </a:t>
            </a:r>
            <a:r>
              <a:rPr lang="it-IT" sz="1300" b="1" dirty="0">
                <a:latin typeface="Book Antiqua" panose="02040602050305030304" pitchFamily="18" charset="0"/>
              </a:rPr>
              <a:t>Eventuale incompatibilità tra il proprio piano di studi e l’offerta didattica della sede straniera: </a:t>
            </a:r>
            <a:r>
              <a:rPr lang="it-IT" sz="1300" dirty="0">
                <a:latin typeface="Book Antiqua" panose="02040602050305030304" pitchFamily="18" charset="0"/>
              </a:rPr>
              <a:t>prima di fare domanda, occorre informarsi sugli insegnamenti attivati presso le Università partner, per evitare che la sede straniera non accetti la proposta di programma di studio. Per ulteriori dettagli è consigliabile contattare il Promotore dello scambio indicato nella tabella degli scambi allegata al presente avviso di selezione e consultare il sito web della sede straniera di interesse;</a:t>
            </a:r>
          </a:p>
          <a:p>
            <a:pPr algn="just"/>
            <a:endParaRPr lang="it-IT" sz="1300" dirty="0">
              <a:latin typeface="Book Antiqua" panose="02040602050305030304" pitchFamily="18" charset="0"/>
            </a:endParaRPr>
          </a:p>
          <a:p>
            <a:pPr marL="171450" indent="-171450" algn="just">
              <a:buFont typeface="Arial" panose="020B0604020202020204" pitchFamily="34" charset="0"/>
              <a:buChar char="•"/>
            </a:pPr>
            <a:r>
              <a:rPr lang="it-IT" sz="1300" b="1" dirty="0">
                <a:latin typeface="Book Antiqua" panose="02040602050305030304" pitchFamily="18" charset="0"/>
              </a:rPr>
              <a:t>Requisiti linguistici richiesti dalla sede straniera</a:t>
            </a:r>
            <a:r>
              <a:rPr lang="it-IT" sz="1300" dirty="0">
                <a:latin typeface="Book Antiqua" panose="02040602050305030304" pitchFamily="18" charset="0"/>
              </a:rPr>
              <a:t>: sempre più Università richiedono una competenza linguistica di alto livello. Lo studente è tenuto ad informarsi sulla lingua in cui vengono erogati i corsi e sugli eventuali requisiti linguistici richiesti dalla sede straniera, consultando il sito web delle Università ospitanti. Per i requisiti relativi alla conoscenza linguistica si rimanda all’art. 7 del presente Avviso. </a:t>
            </a:r>
          </a:p>
          <a:p>
            <a:pPr algn="just"/>
            <a:endParaRPr lang="it-IT" sz="1300" dirty="0">
              <a:latin typeface="Book Antiqua" panose="02040602050305030304" pitchFamily="18" charset="0"/>
            </a:endParaRPr>
          </a:p>
          <a:p>
            <a:pPr marL="171450" indent="-171450" algn="just">
              <a:buFont typeface="Arial" panose="020B0604020202020204" pitchFamily="34" charset="0"/>
              <a:buChar char="•"/>
            </a:pPr>
            <a:endParaRPr lang="it-IT" sz="1300" dirty="0">
              <a:latin typeface="Book Antiqua" panose="02040602050305030304" pitchFamily="18" charset="0"/>
            </a:endParaRPr>
          </a:p>
          <a:p>
            <a:pPr algn="just">
              <a:spcBef>
                <a:spcPct val="20000"/>
              </a:spcBef>
            </a:pPr>
            <a:endParaRPr lang="it-IT" sz="1600" dirty="0">
              <a:latin typeface="Book Antiqua" panose="02040602050305030304" pitchFamily="18" charset="0"/>
            </a:endParaRPr>
          </a:p>
        </p:txBody>
      </p:sp>
      <p:sp>
        <p:nvSpPr>
          <p:cNvPr id="3" name="Rettangolo 2">
            <a:extLst>
              <a:ext uri="{FF2B5EF4-FFF2-40B4-BE49-F238E27FC236}">
                <a16:creationId xmlns:a16="http://schemas.microsoft.com/office/drawing/2014/main" id="{0349DED1-C368-F19C-AE17-09AD640535FD}"/>
              </a:ext>
            </a:extLst>
          </p:cNvPr>
          <p:cNvSpPr/>
          <p:nvPr/>
        </p:nvSpPr>
        <p:spPr>
          <a:xfrm>
            <a:off x="995463" y="0"/>
            <a:ext cx="6328977" cy="646331"/>
          </a:xfrm>
          <a:prstGeom prst="rect">
            <a:avLst/>
          </a:prstGeom>
          <a:solidFill>
            <a:schemeClr val="tx2">
              <a:lumMod val="40000"/>
              <a:lumOff val="60000"/>
              <a:alpha val="72000"/>
            </a:schemeClr>
          </a:solidFill>
          <a:ln>
            <a:solidFill>
              <a:schemeClr val="tx1"/>
            </a:solidFill>
          </a:ln>
        </p:spPr>
        <p:txBody>
          <a:bodyPr wrap="none" lIns="91440" tIns="45720" rIns="91440" bIns="45720">
            <a:spAutoFit/>
          </a:bodyPr>
          <a:lstStyle/>
          <a:p>
            <a:pPr algn="ctr"/>
            <a:r>
              <a:rPr lang="it-IT" sz="3600" b="0" cap="none" spc="0" dirty="0">
                <a:ln w="0"/>
                <a:solidFill>
                  <a:schemeClr val="tx1"/>
                </a:solidFill>
                <a:effectLst>
                  <a:outerShdw blurRad="38100" dist="19050" dir="2700000" algn="tl" rotWithShape="0">
                    <a:schemeClr val="dk1">
                      <a:alpha val="40000"/>
                    </a:schemeClr>
                  </a:outerShdw>
                </a:effectLst>
                <a:latin typeface="Book Antiqua" panose="02040602050305030304" pitchFamily="18" charset="0"/>
              </a:rPr>
              <a:t>INFORMAZIONI GENERALI</a:t>
            </a:r>
          </a:p>
        </p:txBody>
      </p:sp>
      <p:pic>
        <p:nvPicPr>
          <p:cNvPr id="4" name="Picture 2" descr="logo dicmapi">
            <a:extLst>
              <a:ext uri="{FF2B5EF4-FFF2-40B4-BE49-F238E27FC236}">
                <a16:creationId xmlns:a16="http://schemas.microsoft.com/office/drawing/2014/main" id="{3D76AB50-884C-5A07-3221-BF4D582B8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8628" y="24018"/>
            <a:ext cx="1485899" cy="61134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6E8B485C-3222-7817-718A-639612DB5F9F}"/>
              </a:ext>
            </a:extLst>
          </p:cNvPr>
          <p:cNvPicPr>
            <a:picLocks noChangeAspect="1"/>
          </p:cNvPicPr>
          <p:nvPr/>
        </p:nvPicPr>
        <p:blipFill>
          <a:blip r:embed="rId4"/>
          <a:stretch>
            <a:fillRect/>
          </a:stretch>
        </p:blipFill>
        <p:spPr>
          <a:xfrm>
            <a:off x="81440" y="0"/>
            <a:ext cx="783524" cy="659379"/>
          </a:xfrm>
          <a:prstGeom prst="rect">
            <a:avLst/>
          </a:prstGeom>
        </p:spPr>
      </p:pic>
    </p:spTree>
    <p:extLst>
      <p:ext uri="{BB962C8B-B14F-4D97-AF65-F5344CB8AC3E}">
        <p14:creationId xmlns:p14="http://schemas.microsoft.com/office/powerpoint/2010/main" val="1289030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BD5AF92-683A-CB46-9115-56B038C98E60}"/>
              </a:ext>
            </a:extLst>
          </p:cNvPr>
          <p:cNvSpPr>
            <a:spLocks noGrp="1"/>
          </p:cNvSpPr>
          <p:nvPr>
            <p:ph idx="1"/>
          </p:nvPr>
        </p:nvSpPr>
        <p:spPr>
          <a:xfrm>
            <a:off x="5916936" y="4563515"/>
            <a:ext cx="3081661" cy="1403176"/>
          </a:xfrm>
          <a:ln>
            <a:solidFill>
              <a:srgbClr val="92D050"/>
            </a:solidFill>
          </a:ln>
        </p:spPr>
        <p:txBody>
          <a:bodyPr>
            <a:normAutofit fontScale="62500" lnSpcReduction="20000"/>
          </a:bodyPr>
          <a:lstStyle/>
          <a:p>
            <a:pPr marL="0" indent="0">
              <a:buNone/>
            </a:pPr>
            <a:r>
              <a:rPr lang="it-IT" dirty="0">
                <a:latin typeface="Book Antiqua" panose="02040602050305030304" pitchFamily="18" charset="0"/>
                <a:hlinkClick r:id="rId2"/>
              </a:rPr>
              <a:t>https://www.unina.it/didattica/opportunita-studenti/erasmus/programma#p_p_id_101_INSTANCE_eQMIFo6IXmuz_</a:t>
            </a:r>
          </a:p>
        </p:txBody>
      </p:sp>
      <p:sp>
        <p:nvSpPr>
          <p:cNvPr id="4" name="CasellaDiTesto 3"/>
          <p:cNvSpPr txBox="1"/>
          <p:nvPr/>
        </p:nvSpPr>
        <p:spPr>
          <a:xfrm>
            <a:off x="217544" y="1973850"/>
            <a:ext cx="8791918" cy="769441"/>
          </a:xfrm>
          <a:prstGeom prst="rect">
            <a:avLst/>
          </a:prstGeom>
          <a:noFill/>
        </p:spPr>
        <p:txBody>
          <a:bodyPr wrap="square" rtlCol="0">
            <a:spAutoFit/>
          </a:bodyPr>
          <a:lstStyle/>
          <a:p>
            <a:r>
              <a:rPr lang="it-IT" sz="2200" dirty="0">
                <a:latin typeface="Book Antiqua" panose="02040602050305030304" pitchFamily="18" charset="0"/>
              </a:rPr>
              <a:t>Per conoscere tutti gli accordi stipulati dal DICMaPI si rimanda alla tabella pubblicata nella sezione </a:t>
            </a:r>
            <a:r>
              <a:rPr lang="it-IT" sz="2200" b="1" dirty="0">
                <a:latin typeface="Book Antiqua" panose="02040602050305030304" pitchFamily="18" charset="0"/>
              </a:rPr>
              <a:t>Opportunità Studenti</a:t>
            </a:r>
            <a:r>
              <a:rPr lang="it-IT" sz="2200" dirty="0">
                <a:latin typeface="Book Antiqua" panose="02040602050305030304" pitchFamily="18" charset="0"/>
              </a:rPr>
              <a:t>: </a:t>
            </a:r>
          </a:p>
        </p:txBody>
      </p:sp>
      <p:sp>
        <p:nvSpPr>
          <p:cNvPr id="5" name="Frame 4">
            <a:extLst>
              <a:ext uri="{FF2B5EF4-FFF2-40B4-BE49-F238E27FC236}">
                <a16:creationId xmlns:a16="http://schemas.microsoft.com/office/drawing/2014/main" id="{18C0F76C-68B0-414E-BBAC-491289373B06}"/>
              </a:ext>
            </a:extLst>
          </p:cNvPr>
          <p:cNvSpPr/>
          <p:nvPr/>
        </p:nvSpPr>
        <p:spPr>
          <a:xfrm>
            <a:off x="0" y="0"/>
            <a:ext cx="9144000" cy="6858000"/>
          </a:xfrm>
          <a:prstGeom prst="frame">
            <a:avLst>
              <a:gd name="adj1" fmla="val 1358"/>
            </a:avLst>
          </a:prstGeom>
          <a:solidFill>
            <a:schemeClr val="tx2">
              <a:lumMod val="40000"/>
              <a:lumOff val="6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E02FAD4E-647D-4E43-8C9D-0BEC7CEE21BA}"/>
              </a:ext>
            </a:extLst>
          </p:cNvPr>
          <p:cNvSpPr/>
          <p:nvPr/>
        </p:nvSpPr>
        <p:spPr>
          <a:xfrm>
            <a:off x="2389340" y="401724"/>
            <a:ext cx="4365320" cy="1013419"/>
          </a:xfrm>
          <a:prstGeom prst="rect">
            <a:avLst/>
          </a:prstGeom>
          <a:solidFill>
            <a:schemeClr val="tx2">
              <a:lumMod val="40000"/>
              <a:lumOff val="60000"/>
            </a:schemeClr>
          </a:solidFill>
          <a:ln>
            <a:solidFill>
              <a:schemeClr val="tx2">
                <a:lumMod val="40000"/>
                <a:lumOff val="6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it-IT" sz="3200" b="1" dirty="0">
                <a:solidFill>
                  <a:schemeClr val="tx1"/>
                </a:solidFill>
                <a:latin typeface="Book Antiqua" panose="02040602050305030304" pitchFamily="18" charset="0"/>
              </a:rPr>
              <a:t>Accordi del DICMaPI</a:t>
            </a:r>
            <a:endParaRPr lang="en-US" sz="3200" b="1" dirty="0">
              <a:solidFill>
                <a:schemeClr val="tx1"/>
              </a:solidFill>
              <a:latin typeface="Book Antiqua" panose="02040602050305030304" pitchFamily="18" charset="0"/>
            </a:endParaRPr>
          </a:p>
        </p:txBody>
      </p:sp>
      <p:pic>
        <p:nvPicPr>
          <p:cNvPr id="7" name="Picture 2" descr="logo dicmapi">
            <a:extLst>
              <a:ext uri="{FF2B5EF4-FFF2-40B4-BE49-F238E27FC236}">
                <a16:creationId xmlns:a16="http://schemas.microsoft.com/office/drawing/2014/main" id="{BC0020FA-6BB7-A549-8F1F-F38B305B04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1196" y="5966691"/>
            <a:ext cx="1870169" cy="76944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8" name="Right Arrow 7">
            <a:extLst>
              <a:ext uri="{FF2B5EF4-FFF2-40B4-BE49-F238E27FC236}">
                <a16:creationId xmlns:a16="http://schemas.microsoft.com/office/drawing/2014/main" id="{EA2DDF88-EF58-0542-B7E2-A44D64F77FF7}"/>
              </a:ext>
            </a:extLst>
          </p:cNvPr>
          <p:cNvSpPr/>
          <p:nvPr/>
        </p:nvSpPr>
        <p:spPr>
          <a:xfrm rot="3902560">
            <a:off x="5892855" y="3365277"/>
            <a:ext cx="1242423" cy="73903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65538" name="Picture 2" descr="SELEZIONE VIAGGI - Viaggi di nozze, Tour in Italia - Milano">
            <a:extLst>
              <a:ext uri="{FF2B5EF4-FFF2-40B4-BE49-F238E27FC236}">
                <a16:creationId xmlns:a16="http://schemas.microsoft.com/office/drawing/2014/main" id="{DA47553F-0B08-0B4E-9D8E-0DB70133FD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588" y="3200870"/>
            <a:ext cx="5531640" cy="2765821"/>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29C32E84-DF05-6196-C492-03D68C2F966D}"/>
              </a:ext>
            </a:extLst>
          </p:cNvPr>
          <p:cNvPicPr>
            <a:picLocks noChangeAspect="1"/>
          </p:cNvPicPr>
          <p:nvPr/>
        </p:nvPicPr>
        <p:blipFill>
          <a:blip r:embed="rId5"/>
          <a:stretch>
            <a:fillRect/>
          </a:stretch>
        </p:blipFill>
        <p:spPr>
          <a:xfrm>
            <a:off x="93370" y="5985083"/>
            <a:ext cx="999655" cy="769442"/>
          </a:xfrm>
          <a:prstGeom prst="rect">
            <a:avLst/>
          </a:prstGeom>
        </p:spPr>
      </p:pic>
    </p:spTree>
    <p:extLst>
      <p:ext uri="{BB962C8B-B14F-4D97-AF65-F5344CB8AC3E}">
        <p14:creationId xmlns:p14="http://schemas.microsoft.com/office/powerpoint/2010/main" val="3648858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1028" name="Picture 4" descr="Risultati immagini per borsa di stud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4401" y="317332"/>
            <a:ext cx="2075321" cy="1404301"/>
          </a:xfrm>
          <a:prstGeom prst="rect">
            <a:avLst/>
          </a:prstGeom>
          <a:noFill/>
          <a:extLst>
            <a:ext uri="{909E8E84-426E-40DD-AFC4-6F175D3DCCD1}">
              <a14:hiddenFill xmlns:a14="http://schemas.microsoft.com/office/drawing/2010/main">
                <a:solidFill>
                  <a:srgbClr val="FFFFFF"/>
                </a:solidFill>
              </a14:hiddenFill>
            </a:ext>
          </a:extLst>
        </p:spPr>
      </p:pic>
      <p:sp>
        <p:nvSpPr>
          <p:cNvPr id="11" name="Frame 10">
            <a:extLst>
              <a:ext uri="{FF2B5EF4-FFF2-40B4-BE49-F238E27FC236}">
                <a16:creationId xmlns:a16="http://schemas.microsoft.com/office/drawing/2014/main" id="{5568F649-B7D6-B147-8179-BF3121A50D42}"/>
              </a:ext>
            </a:extLst>
          </p:cNvPr>
          <p:cNvSpPr/>
          <p:nvPr/>
        </p:nvSpPr>
        <p:spPr>
          <a:xfrm>
            <a:off x="0" y="0"/>
            <a:ext cx="9144000" cy="6858000"/>
          </a:xfrm>
          <a:prstGeom prst="frame">
            <a:avLst>
              <a:gd name="adj1" fmla="val 1358"/>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4" name="Rectangle 3">
            <a:extLst>
              <a:ext uri="{FF2B5EF4-FFF2-40B4-BE49-F238E27FC236}">
                <a16:creationId xmlns:a16="http://schemas.microsoft.com/office/drawing/2014/main" id="{684AA262-6E32-0946-8E02-390825047DDD}"/>
              </a:ext>
            </a:extLst>
          </p:cNvPr>
          <p:cNvSpPr/>
          <p:nvPr/>
        </p:nvSpPr>
        <p:spPr>
          <a:xfrm>
            <a:off x="350729" y="308632"/>
            <a:ext cx="5543430" cy="140430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5400" dirty="0">
                <a:solidFill>
                  <a:schemeClr val="tx1"/>
                </a:solidFill>
                <a:latin typeface="Book Antiqua" panose="02040602050305030304" pitchFamily="18" charset="0"/>
              </a:rPr>
              <a:t>Borse di studio</a:t>
            </a:r>
            <a:endParaRPr lang="en-US" sz="5400" dirty="0">
              <a:solidFill>
                <a:schemeClr val="tx1"/>
              </a:solidFill>
              <a:latin typeface="Book Antiqua" panose="02040602050305030304" pitchFamily="18" charset="0"/>
            </a:endParaRPr>
          </a:p>
        </p:txBody>
      </p:sp>
      <p:sp>
        <p:nvSpPr>
          <p:cNvPr id="5" name="Rectangle 4">
            <a:extLst>
              <a:ext uri="{FF2B5EF4-FFF2-40B4-BE49-F238E27FC236}">
                <a16:creationId xmlns:a16="http://schemas.microsoft.com/office/drawing/2014/main" id="{D5F08595-BE6A-B04B-A10B-870A99A1BB2D}"/>
              </a:ext>
            </a:extLst>
          </p:cNvPr>
          <p:cNvSpPr/>
          <p:nvPr/>
        </p:nvSpPr>
        <p:spPr>
          <a:xfrm>
            <a:off x="350730" y="1966118"/>
            <a:ext cx="5243102" cy="113209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it-IT" sz="2000" dirty="0">
                <a:latin typeface="Book Antiqua" panose="02040602050305030304" pitchFamily="18" charset="0"/>
              </a:rPr>
              <a:t>L Scienza ed Ingegneria dei Materiali (N50) </a:t>
            </a:r>
          </a:p>
          <a:p>
            <a:pPr algn="ctr"/>
            <a:r>
              <a:rPr lang="it-IT" sz="2000" dirty="0">
                <a:latin typeface="Book Antiqua" panose="02040602050305030304" pitchFamily="18" charset="0"/>
              </a:rPr>
              <a:t>e LM Ingegneria dei Materiali (M68 – D11)</a:t>
            </a:r>
            <a:endParaRPr lang="en-US" sz="2000" dirty="0">
              <a:latin typeface="Book Antiqua" panose="02040602050305030304" pitchFamily="18" charset="0"/>
            </a:endParaRPr>
          </a:p>
        </p:txBody>
      </p:sp>
      <p:sp>
        <p:nvSpPr>
          <p:cNvPr id="6" name="Right Arrow 5">
            <a:extLst>
              <a:ext uri="{FF2B5EF4-FFF2-40B4-BE49-F238E27FC236}">
                <a16:creationId xmlns:a16="http://schemas.microsoft.com/office/drawing/2014/main" id="{DABC8622-A0BF-BB4D-8D7B-D90662B80E43}"/>
              </a:ext>
            </a:extLst>
          </p:cNvPr>
          <p:cNvSpPr/>
          <p:nvPr/>
        </p:nvSpPr>
        <p:spPr>
          <a:xfrm>
            <a:off x="5711568" y="2134249"/>
            <a:ext cx="837793" cy="488515"/>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367805F-56A7-AE4F-905D-98E512C2E022}"/>
              </a:ext>
            </a:extLst>
          </p:cNvPr>
          <p:cNvSpPr txBox="1"/>
          <p:nvPr/>
        </p:nvSpPr>
        <p:spPr>
          <a:xfrm>
            <a:off x="6429795" y="2159737"/>
            <a:ext cx="1252588" cy="461665"/>
          </a:xfrm>
          <a:prstGeom prst="rect">
            <a:avLst/>
          </a:prstGeom>
          <a:noFill/>
        </p:spPr>
        <p:txBody>
          <a:bodyPr wrap="square">
            <a:spAutoFit/>
          </a:bodyPr>
          <a:lstStyle/>
          <a:p>
            <a:pPr marL="0" indent="0">
              <a:buNone/>
            </a:pPr>
            <a:r>
              <a:rPr lang="it-IT" sz="2400" dirty="0">
                <a:latin typeface="Book Antiqua" panose="02040602050305030304" pitchFamily="18" charset="0"/>
              </a:rPr>
              <a:t>	32</a:t>
            </a:r>
          </a:p>
        </p:txBody>
      </p:sp>
      <p:sp>
        <p:nvSpPr>
          <p:cNvPr id="15" name="Rectangle 14">
            <a:extLst>
              <a:ext uri="{FF2B5EF4-FFF2-40B4-BE49-F238E27FC236}">
                <a16:creationId xmlns:a16="http://schemas.microsoft.com/office/drawing/2014/main" id="{B25C40E1-68DA-0D4C-94AC-1D212B3CBFFF}"/>
              </a:ext>
            </a:extLst>
          </p:cNvPr>
          <p:cNvSpPr/>
          <p:nvPr/>
        </p:nvSpPr>
        <p:spPr>
          <a:xfrm>
            <a:off x="350730" y="3484827"/>
            <a:ext cx="5243102" cy="113209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it-IT" sz="2000" dirty="0">
                <a:latin typeface="Book Antiqua" panose="02040602050305030304" pitchFamily="18" charset="0"/>
              </a:rPr>
              <a:t>L e LM Ingegneria Chimica (N37/M55)</a:t>
            </a:r>
            <a:endParaRPr lang="en-US" sz="2000" dirty="0">
              <a:latin typeface="Book Antiqua" panose="02040602050305030304" pitchFamily="18" charset="0"/>
            </a:endParaRPr>
          </a:p>
        </p:txBody>
      </p:sp>
      <p:sp>
        <p:nvSpPr>
          <p:cNvPr id="16" name="Right Arrow 15">
            <a:extLst>
              <a:ext uri="{FF2B5EF4-FFF2-40B4-BE49-F238E27FC236}">
                <a16:creationId xmlns:a16="http://schemas.microsoft.com/office/drawing/2014/main" id="{B394D205-C6E4-8F46-8B56-03368B98CC97}"/>
              </a:ext>
            </a:extLst>
          </p:cNvPr>
          <p:cNvSpPr/>
          <p:nvPr/>
        </p:nvSpPr>
        <p:spPr>
          <a:xfrm>
            <a:off x="5711568" y="3842071"/>
            <a:ext cx="837793" cy="488515"/>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4FD1FD1-BF1F-0343-9063-53BBCCDE5B67}"/>
              </a:ext>
            </a:extLst>
          </p:cNvPr>
          <p:cNvSpPr txBox="1"/>
          <p:nvPr/>
        </p:nvSpPr>
        <p:spPr>
          <a:xfrm>
            <a:off x="6878455" y="3846798"/>
            <a:ext cx="2192055" cy="461665"/>
          </a:xfrm>
          <a:prstGeom prst="rect">
            <a:avLst/>
          </a:prstGeom>
          <a:noFill/>
        </p:spPr>
        <p:txBody>
          <a:bodyPr wrap="square">
            <a:spAutoFit/>
          </a:bodyPr>
          <a:lstStyle/>
          <a:p>
            <a:r>
              <a:rPr lang="en-US" sz="2400" dirty="0">
                <a:latin typeface="Book Antiqua" panose="02040602050305030304" pitchFamily="18" charset="0"/>
              </a:rPr>
              <a:t>29</a:t>
            </a:r>
          </a:p>
        </p:txBody>
      </p:sp>
      <p:sp>
        <p:nvSpPr>
          <p:cNvPr id="19" name="Rectangle 18">
            <a:extLst>
              <a:ext uri="{FF2B5EF4-FFF2-40B4-BE49-F238E27FC236}">
                <a16:creationId xmlns:a16="http://schemas.microsoft.com/office/drawing/2014/main" id="{BA6A6FAA-8082-2E45-A56E-EC9CDCB2FCF2}"/>
              </a:ext>
            </a:extLst>
          </p:cNvPr>
          <p:cNvSpPr/>
          <p:nvPr/>
        </p:nvSpPr>
        <p:spPr>
          <a:xfrm>
            <a:off x="350729" y="5122099"/>
            <a:ext cx="5243103" cy="113209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it-IT" sz="2000" dirty="0">
                <a:latin typeface="Book Antiqua" panose="02040602050305030304" pitchFamily="18" charset="0"/>
              </a:rPr>
              <a:t>LM Industrial </a:t>
            </a:r>
            <a:r>
              <a:rPr lang="it-IT" sz="2000" dirty="0" err="1">
                <a:latin typeface="Book Antiqua" panose="02040602050305030304" pitchFamily="18" charset="0"/>
              </a:rPr>
              <a:t>Bioengineering</a:t>
            </a:r>
            <a:r>
              <a:rPr lang="it-IT" sz="2000" dirty="0">
                <a:latin typeface="Book Antiqua" panose="02040602050305030304" pitchFamily="18" charset="0"/>
              </a:rPr>
              <a:t> (P16)</a:t>
            </a:r>
            <a:endParaRPr lang="en-US" sz="2000" dirty="0">
              <a:latin typeface="Book Antiqua" panose="02040602050305030304" pitchFamily="18" charset="0"/>
            </a:endParaRPr>
          </a:p>
        </p:txBody>
      </p:sp>
      <p:sp>
        <p:nvSpPr>
          <p:cNvPr id="20" name="Right Arrow 19">
            <a:extLst>
              <a:ext uri="{FF2B5EF4-FFF2-40B4-BE49-F238E27FC236}">
                <a16:creationId xmlns:a16="http://schemas.microsoft.com/office/drawing/2014/main" id="{7A3A10A1-D7B5-034B-AA66-2D56F0706E1B}"/>
              </a:ext>
            </a:extLst>
          </p:cNvPr>
          <p:cNvSpPr/>
          <p:nvPr/>
        </p:nvSpPr>
        <p:spPr>
          <a:xfrm>
            <a:off x="5717126" y="5549893"/>
            <a:ext cx="837793" cy="488515"/>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B5CB75B-8F73-D74A-B0F9-69E347294753}"/>
              </a:ext>
            </a:extLst>
          </p:cNvPr>
          <p:cNvSpPr txBox="1"/>
          <p:nvPr/>
        </p:nvSpPr>
        <p:spPr>
          <a:xfrm>
            <a:off x="6878455" y="5585570"/>
            <a:ext cx="876822" cy="461665"/>
          </a:xfrm>
          <a:prstGeom prst="rect">
            <a:avLst/>
          </a:prstGeom>
          <a:noFill/>
        </p:spPr>
        <p:txBody>
          <a:bodyPr wrap="square">
            <a:spAutoFit/>
          </a:bodyPr>
          <a:lstStyle/>
          <a:p>
            <a:r>
              <a:rPr lang="it-IT" sz="2400" dirty="0">
                <a:latin typeface="Book Antiqua" panose="02040602050305030304" pitchFamily="18" charset="0"/>
              </a:rPr>
              <a:t> 8</a:t>
            </a:r>
            <a:endParaRPr lang="en-US" sz="2400" dirty="0">
              <a:latin typeface="Book Antiqua" panose="02040602050305030304" pitchFamily="18" charset="0"/>
            </a:endParaRPr>
          </a:p>
        </p:txBody>
      </p:sp>
      <p:pic>
        <p:nvPicPr>
          <p:cNvPr id="25" name="Graphic 24" descr="Beaker with solid fill">
            <a:extLst>
              <a:ext uri="{FF2B5EF4-FFF2-40B4-BE49-F238E27FC236}">
                <a16:creationId xmlns:a16="http://schemas.microsoft.com/office/drawing/2014/main" id="{2E8A3E65-B3E6-1D43-9E07-CD8DC8B7BC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091" y="4154403"/>
            <a:ext cx="764419" cy="764419"/>
          </a:xfrm>
          <a:prstGeom prst="rect">
            <a:avLst/>
          </a:prstGeom>
        </p:spPr>
      </p:pic>
      <p:pic>
        <p:nvPicPr>
          <p:cNvPr id="27" name="Graphic 26" descr="Test tubes with solid fill">
            <a:extLst>
              <a:ext uri="{FF2B5EF4-FFF2-40B4-BE49-F238E27FC236}">
                <a16:creationId xmlns:a16="http://schemas.microsoft.com/office/drawing/2014/main" id="{2C0A579A-C10E-A741-9D3E-50A854CE1E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8549" y="2769129"/>
            <a:ext cx="551146" cy="551146"/>
          </a:xfrm>
          <a:prstGeom prst="rect">
            <a:avLst/>
          </a:prstGeom>
        </p:spPr>
      </p:pic>
      <p:pic>
        <p:nvPicPr>
          <p:cNvPr id="29" name="Graphic 28" descr="Recycle with solid fill">
            <a:extLst>
              <a:ext uri="{FF2B5EF4-FFF2-40B4-BE49-F238E27FC236}">
                <a16:creationId xmlns:a16="http://schemas.microsoft.com/office/drawing/2014/main" id="{DACF6B37-3DDE-6143-A4D2-D94EC2A521E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8916" y="5899759"/>
            <a:ext cx="530412" cy="530412"/>
          </a:xfrm>
          <a:prstGeom prst="rect">
            <a:avLst/>
          </a:prstGeom>
        </p:spPr>
      </p:pic>
      <p:pic>
        <p:nvPicPr>
          <p:cNvPr id="2" name="Picture 2" descr="logo dicmapi">
            <a:extLst>
              <a:ext uri="{FF2B5EF4-FFF2-40B4-BE49-F238E27FC236}">
                <a16:creationId xmlns:a16="http://schemas.microsoft.com/office/drawing/2014/main" id="{B554356F-A58F-A14D-E080-749EC47A4AB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43750" y="5986203"/>
            <a:ext cx="1888385" cy="77693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418121A8-2E16-D443-AE57-9601D08C0713}"/>
              </a:ext>
            </a:extLst>
          </p:cNvPr>
          <p:cNvPicPr>
            <a:picLocks noChangeAspect="1"/>
          </p:cNvPicPr>
          <p:nvPr/>
        </p:nvPicPr>
        <p:blipFill>
          <a:blip r:embed="rId10"/>
          <a:stretch>
            <a:fillRect/>
          </a:stretch>
        </p:blipFill>
        <p:spPr>
          <a:xfrm>
            <a:off x="7718913" y="4781630"/>
            <a:ext cx="1238955" cy="1158845"/>
          </a:xfrm>
          <a:prstGeom prst="rect">
            <a:avLst/>
          </a:prstGeom>
        </p:spPr>
      </p:pic>
    </p:spTree>
    <p:extLst>
      <p:ext uri="{BB962C8B-B14F-4D97-AF65-F5344CB8AC3E}">
        <p14:creationId xmlns:p14="http://schemas.microsoft.com/office/powerpoint/2010/main" val="4049164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70B52C1-1AB0-F040-904B-A1021122B11E}"/>
              </a:ext>
            </a:extLst>
          </p:cNvPr>
          <p:cNvSpPr/>
          <p:nvPr/>
        </p:nvSpPr>
        <p:spPr>
          <a:xfrm>
            <a:off x="240448" y="1344235"/>
            <a:ext cx="8550532" cy="473652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it-IT" sz="1400" dirty="0"/>
              <a:t>        </a:t>
            </a:r>
          </a:p>
          <a:p>
            <a:pPr algn="just"/>
            <a:r>
              <a:rPr lang="it-IT" sz="1300" b="1" dirty="0">
                <a:latin typeface="Book Antiqua" panose="02040602050305030304" pitchFamily="18" charset="0"/>
              </a:rPr>
              <a:t>Mobilità verso la Svizzera e il Regno Unito</a:t>
            </a:r>
          </a:p>
          <a:p>
            <a:pPr algn="just"/>
            <a:r>
              <a:rPr lang="it-IT" sz="1300" dirty="0">
                <a:latin typeface="Book Antiqua" panose="02040602050305030304" pitchFamily="18" charset="0"/>
              </a:rPr>
              <a:t>Con l’entrata in vigore del nuovo programma Erasmus+, </a:t>
            </a:r>
            <a:r>
              <a:rPr lang="it-IT" sz="1300" b="1" dirty="0">
                <a:latin typeface="Book Antiqua" panose="02040602050305030304" pitchFamily="18" charset="0"/>
              </a:rPr>
              <a:t>il Regno Unito e la Svizzera sono equiparati ai Paesi Extra-UE.</a:t>
            </a:r>
            <a:r>
              <a:rPr lang="it-IT" sz="1300" dirty="0">
                <a:latin typeface="Book Antiqua" panose="02040602050305030304" pitchFamily="18" charset="0"/>
              </a:rPr>
              <a:t> Gli studenti che risulteranno vincitori per sedi di questi paesi devono rispettare gli stessi requisiti previsti dal presente Avviso di Selezione per i </a:t>
            </a:r>
            <a:r>
              <a:rPr lang="it-IT" sz="1300" dirty="0" err="1">
                <a:latin typeface="Book Antiqua" panose="02040602050305030304" pitchFamily="18" charset="0"/>
              </a:rPr>
              <a:t>programme</a:t>
            </a:r>
            <a:r>
              <a:rPr lang="it-IT" sz="1300" dirty="0">
                <a:latin typeface="Book Antiqua" panose="02040602050305030304" pitchFamily="18" charset="0"/>
              </a:rPr>
              <a:t> countries.</a:t>
            </a:r>
          </a:p>
          <a:p>
            <a:pPr algn="just"/>
            <a:r>
              <a:rPr lang="it-IT" sz="1300" dirty="0">
                <a:latin typeface="Book Antiqua" panose="02040602050305030304" pitchFamily="18" charset="0"/>
              </a:rPr>
              <a:t>Gli studenti che intendono presentare la candidatura per le sedi britanniche dovranno considerare che:</a:t>
            </a:r>
          </a:p>
          <a:p>
            <a:pPr algn="just"/>
            <a:r>
              <a:rPr lang="it-IT" sz="1300" dirty="0">
                <a:latin typeface="Book Antiqua" panose="02040602050305030304" pitchFamily="18" charset="0"/>
              </a:rPr>
              <a:t>1. sarà necessario rispettare le regole di ingresso previste dal Regno Unito e, di conseguenza, informarsi per il visto d’ingresso e l’assicurazione sanitaria;</a:t>
            </a:r>
          </a:p>
          <a:p>
            <a:pPr algn="just"/>
            <a:r>
              <a:rPr lang="it-IT" sz="1300" dirty="0">
                <a:latin typeface="Book Antiqua" panose="02040602050305030304" pitchFamily="18" charset="0"/>
              </a:rPr>
              <a:t>2. i costi di visto, assicurazione sanitaria ed eventuali altri costi richiesti per l’ingresso nel Regno Unito</a:t>
            </a:r>
          </a:p>
          <a:p>
            <a:pPr algn="just"/>
            <a:r>
              <a:rPr lang="it-IT" sz="1300" dirty="0">
                <a:latin typeface="Book Antiqua" panose="02040602050305030304" pitchFamily="18" charset="0"/>
              </a:rPr>
              <a:t>o eventuali altre spese non potranno essere coperti dall’Università degli Studi di Napoli Federico II;</a:t>
            </a:r>
          </a:p>
          <a:p>
            <a:pPr algn="just"/>
            <a:r>
              <a:rPr lang="it-IT" sz="1300" dirty="0">
                <a:latin typeface="Book Antiqua" panose="02040602050305030304" pitchFamily="18" charset="0"/>
              </a:rPr>
              <a:t>3. molte università britanniche, anche per rilasciare la lettera di invito ai fini dell'ottenimento del Visto, in base alla durata dello scambio, richiedono certificazioni linguistiche ad hoc. Si consiglia di controllare con attenzione le pagine web delle sedi ospitanti ed, eventualmente, contattarle direttamente per maggiori informazioni. </a:t>
            </a:r>
          </a:p>
          <a:p>
            <a:pPr algn="just"/>
            <a:r>
              <a:rPr lang="it-IT" sz="1300" dirty="0">
                <a:latin typeface="Book Antiqua" panose="02040602050305030304" pitchFamily="18" charset="0"/>
              </a:rPr>
              <a:t>E+ National Agency </a:t>
            </a:r>
            <a:r>
              <a:rPr lang="it-IT" sz="1300" dirty="0" err="1">
                <a:latin typeface="Book Antiqua" panose="02040602050305030304" pitchFamily="18" charset="0"/>
              </a:rPr>
              <a:t>Transition</a:t>
            </a:r>
            <a:r>
              <a:rPr lang="it-IT" sz="1300" dirty="0">
                <a:latin typeface="Book Antiqua" panose="02040602050305030304" pitchFamily="18" charset="0"/>
              </a:rPr>
              <a:t> page (https://erasmusplus.org.uk/); </a:t>
            </a:r>
          </a:p>
          <a:p>
            <a:pPr algn="just"/>
            <a:r>
              <a:rPr lang="it-IT" sz="1300" dirty="0" err="1">
                <a:latin typeface="Book Antiqua" panose="02040602050305030304" pitchFamily="18" charset="0"/>
              </a:rPr>
              <a:t>VISAs</a:t>
            </a:r>
            <a:r>
              <a:rPr lang="it-IT" sz="1300" dirty="0">
                <a:latin typeface="Book Antiqua" panose="02040602050305030304" pitchFamily="18" charset="0"/>
              </a:rPr>
              <a:t> (https://www.gov.uk/</a:t>
            </a:r>
            <a:r>
              <a:rPr lang="it-IT" sz="1300" dirty="0" err="1">
                <a:latin typeface="Book Antiqua" panose="02040602050305030304" pitchFamily="18" charset="0"/>
              </a:rPr>
              <a:t>browse</a:t>
            </a:r>
            <a:r>
              <a:rPr lang="it-IT" sz="1300" dirty="0">
                <a:latin typeface="Book Antiqua" panose="02040602050305030304" pitchFamily="18" charset="0"/>
              </a:rPr>
              <a:t>/</a:t>
            </a:r>
            <a:r>
              <a:rPr lang="it-IT" sz="1300" dirty="0" err="1">
                <a:latin typeface="Book Antiqua" panose="02040602050305030304" pitchFamily="18" charset="0"/>
              </a:rPr>
              <a:t>visas-immigration</a:t>
            </a:r>
            <a:r>
              <a:rPr lang="it-IT" sz="1300" dirty="0">
                <a:latin typeface="Book Antiqua" panose="02040602050305030304" pitchFamily="18" charset="0"/>
              </a:rPr>
              <a:t>);</a:t>
            </a:r>
          </a:p>
          <a:p>
            <a:pPr algn="just"/>
            <a:endParaRPr lang="it-IT" sz="1300" dirty="0">
              <a:latin typeface="Book Antiqua" panose="02040602050305030304" pitchFamily="18" charset="0"/>
            </a:endParaRPr>
          </a:p>
          <a:p>
            <a:pPr algn="just"/>
            <a:r>
              <a:rPr lang="it-IT" sz="1300" b="1" dirty="0">
                <a:latin typeface="Book Antiqua" panose="02040602050305030304" pitchFamily="18" charset="0"/>
              </a:rPr>
              <a:t>Mobilità verso paesi non associati al programma (mobilità internazionale paesi extra UE) </a:t>
            </a:r>
          </a:p>
          <a:p>
            <a:pPr algn="just"/>
            <a:r>
              <a:rPr lang="it-IT" sz="1300" dirty="0">
                <a:latin typeface="Book Antiqua" panose="02040602050305030304" pitchFamily="18" charset="0"/>
              </a:rPr>
              <a:t>Il Programma Erasmus + consente di svolgere un periodo di mobilità in una Università (convenzionata con UNINA) con sede in uno dei seguenti Paesi Extra-UE: Albania, Armenia, Cile, Giappone, Israele, Kazakistan, Marocco, Montenegro, Repubblica di Moldavia, Repubblica Popolare Cinese, Ucraina, USA.</a:t>
            </a:r>
          </a:p>
          <a:p>
            <a:pPr algn="just"/>
            <a:r>
              <a:rPr lang="it-IT" sz="1300" dirty="0">
                <a:latin typeface="Book Antiqua" panose="02040602050305030304" pitchFamily="18" charset="0"/>
              </a:rPr>
              <a:t>Tutti i requisiti previsti dal presente Avviso di Selezione vengono applicati anche agli studenti che si candidano per scambi con Università in Paesi Extra-UE (“Requisiti generali di ammissibilità”, “Requisiti linguistici”, “Procedure di selezione”). Così come stabilito dal Programma Erasmus+, per queste sedi sono, tuttavia, previsti specifici contributi finanziari. </a:t>
            </a:r>
          </a:p>
          <a:p>
            <a:pPr algn="just"/>
            <a:endParaRPr lang="it-IT" sz="1600" dirty="0"/>
          </a:p>
        </p:txBody>
      </p:sp>
      <p:sp>
        <p:nvSpPr>
          <p:cNvPr id="15" name="Frame 14">
            <a:extLst>
              <a:ext uri="{FF2B5EF4-FFF2-40B4-BE49-F238E27FC236}">
                <a16:creationId xmlns:a16="http://schemas.microsoft.com/office/drawing/2014/main" id="{124E50BF-5157-F845-9AFE-F641485182D2}"/>
              </a:ext>
            </a:extLst>
          </p:cNvPr>
          <p:cNvSpPr/>
          <p:nvPr/>
        </p:nvSpPr>
        <p:spPr>
          <a:xfrm>
            <a:off x="0" y="0"/>
            <a:ext cx="9144000" cy="6858000"/>
          </a:xfrm>
          <a:prstGeom prst="frame">
            <a:avLst>
              <a:gd name="adj1" fmla="val 1358"/>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22" name="Rectangle 21">
            <a:extLst>
              <a:ext uri="{FF2B5EF4-FFF2-40B4-BE49-F238E27FC236}">
                <a16:creationId xmlns:a16="http://schemas.microsoft.com/office/drawing/2014/main" id="{F9D3565C-9793-9C4D-B7BE-692BBC84914C}"/>
              </a:ext>
            </a:extLst>
          </p:cNvPr>
          <p:cNvSpPr/>
          <p:nvPr/>
        </p:nvSpPr>
        <p:spPr>
          <a:xfrm>
            <a:off x="240448" y="241003"/>
            <a:ext cx="8550532" cy="1053121"/>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3600" dirty="0">
                <a:solidFill>
                  <a:schemeClr val="tx1"/>
                </a:solidFill>
                <a:latin typeface="Book Antiqua" panose="02040602050305030304" pitchFamily="18" charset="0"/>
              </a:rPr>
              <a:t>MOBILITA’ VERSO SVIZZERA E UK ERASMUS+ 2025/2026</a:t>
            </a:r>
            <a:endParaRPr lang="en-US" sz="3600" dirty="0">
              <a:solidFill>
                <a:schemeClr val="tx1"/>
              </a:solidFill>
              <a:latin typeface="Book Antiqua" panose="02040602050305030304" pitchFamily="18" charset="0"/>
            </a:endParaRPr>
          </a:p>
        </p:txBody>
      </p:sp>
      <p:pic>
        <p:nvPicPr>
          <p:cNvPr id="17" name="Picture 2" descr="logo dicmapi">
            <a:extLst>
              <a:ext uri="{FF2B5EF4-FFF2-40B4-BE49-F238E27FC236}">
                <a16:creationId xmlns:a16="http://schemas.microsoft.com/office/drawing/2014/main" id="{83FA934C-4E3D-4950-9F1D-067F471338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5544" y="6130060"/>
            <a:ext cx="1455436" cy="62212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30E28A82-3301-BA82-FBFA-8E422B5F22D3}"/>
              </a:ext>
            </a:extLst>
          </p:cNvPr>
          <p:cNvPicPr>
            <a:picLocks noChangeAspect="1"/>
          </p:cNvPicPr>
          <p:nvPr/>
        </p:nvPicPr>
        <p:blipFill>
          <a:blip r:embed="rId4"/>
          <a:stretch>
            <a:fillRect/>
          </a:stretch>
        </p:blipFill>
        <p:spPr>
          <a:xfrm>
            <a:off x="6495742" y="6130871"/>
            <a:ext cx="719578" cy="622129"/>
          </a:xfrm>
          <a:prstGeom prst="rect">
            <a:avLst/>
          </a:prstGeom>
        </p:spPr>
      </p:pic>
    </p:spTree>
    <p:extLst>
      <p:ext uri="{BB962C8B-B14F-4D97-AF65-F5344CB8AC3E}">
        <p14:creationId xmlns:p14="http://schemas.microsoft.com/office/powerpoint/2010/main" val="1523878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pattFill prst="pct5">
          <a:fgClr>
            <a:schemeClr val="tx2">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C83C94C-9374-0645-B4E3-578CDAE42F2B}"/>
              </a:ext>
            </a:extLst>
          </p:cNvPr>
          <p:cNvSpPr>
            <a:spLocks noGrp="1"/>
          </p:cNvSpPr>
          <p:nvPr>
            <p:ph idx="1"/>
          </p:nvPr>
        </p:nvSpPr>
        <p:spPr>
          <a:xfrm>
            <a:off x="209296" y="1517072"/>
            <a:ext cx="8717887" cy="4608473"/>
          </a:xfrm>
          <a:pattFill prst="pct5">
            <a:fgClr>
              <a:schemeClr val="tx2">
                <a:lumMod val="40000"/>
                <a:lumOff val="60000"/>
              </a:schemeClr>
            </a:fgClr>
            <a:bgClr>
              <a:schemeClr val="bg1"/>
            </a:bgClr>
          </a:pattFill>
        </p:spPr>
        <p:txBody>
          <a:bodyPr>
            <a:normAutofit fontScale="25000" lnSpcReduction="20000"/>
          </a:bodyPr>
          <a:lstStyle/>
          <a:p>
            <a:pPr marL="0" indent="0" algn="ctr">
              <a:buNone/>
            </a:pPr>
            <a:r>
              <a:rPr lang="it-IT" sz="6000" b="1" dirty="0">
                <a:solidFill>
                  <a:schemeClr val="tx2">
                    <a:lumMod val="75000"/>
                  </a:schemeClr>
                </a:solidFill>
                <a:latin typeface="Book Antiqua" panose="02040602050305030304" pitchFamily="18" charset="0"/>
              </a:rPr>
              <a:t>Presentazione della domanda</a:t>
            </a:r>
          </a:p>
          <a:p>
            <a:pPr marL="0" indent="0" algn="ctr">
              <a:buNone/>
            </a:pPr>
            <a:endParaRPr lang="it-IT" sz="4000" b="1" dirty="0">
              <a:latin typeface="Book Antiqua" panose="02040602050305030304" pitchFamily="18" charset="0"/>
            </a:endParaRPr>
          </a:p>
          <a:p>
            <a:pPr marL="0" indent="0" algn="just">
              <a:buNone/>
            </a:pPr>
            <a:r>
              <a:rPr lang="it-IT" sz="6400" dirty="0">
                <a:latin typeface="Book Antiqua" panose="02040602050305030304" pitchFamily="18" charset="0"/>
              </a:rPr>
              <a:t>Sono ammessi alla selezione tutti gli studenti regolarmente iscritti ad un corso di studi triennale, magistrale a ciclo unico, magistrale dell'Università degli Studi di Napoli Federico II. Gli studenti devono in ogni caso possedere una carriera attiva </a:t>
            </a:r>
            <a:r>
              <a:rPr lang="it-IT" sz="7200" b="1" dirty="0">
                <a:latin typeface="Book Antiqua" panose="02040602050305030304" pitchFamily="18" charset="0"/>
              </a:rPr>
              <a:t>ed essere in regola con i versamenti delle tasse e dei contributi, a pena di esclusione.</a:t>
            </a:r>
          </a:p>
          <a:p>
            <a:pPr marL="0" indent="0" algn="just">
              <a:buNone/>
            </a:pPr>
            <a:endParaRPr lang="it-IT" dirty="0">
              <a:latin typeface="Book Antiqua" panose="02040602050305030304" pitchFamily="18" charset="0"/>
            </a:endParaRPr>
          </a:p>
          <a:p>
            <a:pPr marL="0" indent="0" algn="just">
              <a:buNone/>
            </a:pPr>
            <a:r>
              <a:rPr lang="it-IT" sz="6400" dirty="0">
                <a:latin typeface="Book Antiqua" panose="02040602050305030304" pitchFamily="18" charset="0"/>
              </a:rPr>
              <a:t>Gli studenti iscritti al I anno delle Lauree triennali e delle Lauree Magistrali a ciclo unico devono avere acquisito, alla data del 6/03/2025 almeno 12 CFU (saranno scartate d’ufficio le domande degli studenti che non posseggono il requisito dei 12 CFU).</a:t>
            </a:r>
          </a:p>
          <a:p>
            <a:pPr marL="0" indent="0" algn="just">
              <a:buNone/>
            </a:pPr>
            <a:endParaRPr lang="it-IT" dirty="0">
              <a:latin typeface="Book Antiqua" panose="02040602050305030304" pitchFamily="18" charset="0"/>
            </a:endParaRPr>
          </a:p>
          <a:p>
            <a:pPr marL="0" indent="0" algn="just">
              <a:buNone/>
            </a:pPr>
            <a:r>
              <a:rPr lang="it-IT" sz="6400" dirty="0">
                <a:latin typeface="Book Antiqua" panose="02040602050305030304" pitchFamily="18" charset="0"/>
              </a:rPr>
              <a:t>Per gli studenti iscritti a corsi di Laurea Magistrale di durata biennale e per gli studenti di dottorato/scuole di specializzazione non è previsto il vincolo dei 12 CFU.</a:t>
            </a:r>
          </a:p>
          <a:p>
            <a:pPr marL="0" indent="0" algn="just">
              <a:buNone/>
            </a:pPr>
            <a:endParaRPr lang="it-IT" dirty="0">
              <a:latin typeface="Book Antiqua" panose="02040602050305030304" pitchFamily="18" charset="0"/>
            </a:endParaRPr>
          </a:p>
          <a:p>
            <a:pPr marL="0" indent="0" algn="just">
              <a:buNone/>
            </a:pPr>
            <a:r>
              <a:rPr lang="it-IT" sz="6400" dirty="0">
                <a:latin typeface="Book Antiqua" panose="02040602050305030304" pitchFamily="18" charset="0"/>
              </a:rPr>
              <a:t>Gli studenti iscritti al terzo anno di una laurea triennale possono partecipare per partire durante il primo anno della laurea magistrale di continuità (medesima area), purché siano stati assegnati una sede che preveda il secondo livello di studi ed all’atto della sottoscrizione dell’accordo, risultino regolarmente iscritti al primo anno di una delle lauree magistrali attivate presso il medesimo Dipartimento.</a:t>
            </a:r>
          </a:p>
          <a:p>
            <a:pPr marL="0" indent="0" algn="just">
              <a:buNone/>
            </a:pPr>
            <a:endParaRPr lang="it-IT" sz="6400" dirty="0">
              <a:latin typeface="Book Antiqua" panose="02040602050305030304" pitchFamily="18" charset="0"/>
            </a:endParaRPr>
          </a:p>
          <a:p>
            <a:pPr marL="0" indent="0" algn="just">
              <a:buNone/>
            </a:pPr>
            <a:r>
              <a:rPr lang="it-IT" sz="6400" dirty="0">
                <a:latin typeface="Book Antiqua" panose="02040602050305030304" pitchFamily="18" charset="0"/>
              </a:rPr>
              <a:t>E’ obbligatorio per ciascun candidato avere attivato la casella di posta elettronica istituzionale</a:t>
            </a:r>
            <a:r>
              <a:rPr lang="it-IT" sz="6400" dirty="0">
                <a:solidFill>
                  <a:srgbClr val="0066FF"/>
                </a:solidFill>
                <a:latin typeface="Book Antiqua" panose="02040602050305030304" pitchFamily="18" charset="0"/>
              </a:rPr>
              <a:t>__@studenti.unina.it </a:t>
            </a:r>
            <a:r>
              <a:rPr lang="it-IT" sz="6400" dirty="0">
                <a:latin typeface="Book Antiqua" panose="02040602050305030304" pitchFamily="18" charset="0"/>
              </a:rPr>
              <a:t>che costituirà, per tutte le comunicazioni del caso, l’unico strumento utilizzato. </a:t>
            </a:r>
          </a:p>
          <a:p>
            <a:pPr marL="0" indent="0" algn="just">
              <a:buNone/>
            </a:pPr>
            <a:endParaRPr lang="it-IT" sz="6400" dirty="0">
              <a:latin typeface="Book Antiqua" panose="02040602050305030304" pitchFamily="18" charset="0"/>
            </a:endParaRPr>
          </a:p>
          <a:p>
            <a:pPr marL="0" indent="0">
              <a:buNone/>
            </a:pPr>
            <a:endParaRPr lang="it-IT" sz="6400" dirty="0">
              <a:latin typeface="Book Antiqua" panose="02040602050305030304" pitchFamily="18" charset="0"/>
            </a:endParaRPr>
          </a:p>
          <a:p>
            <a:pPr marL="0" indent="0" algn="just">
              <a:buNone/>
            </a:pPr>
            <a:endParaRPr lang="it-IT" sz="4000" dirty="0">
              <a:latin typeface="Book Antiqua" panose="02040602050305030304" pitchFamily="18" charset="0"/>
            </a:endParaRPr>
          </a:p>
        </p:txBody>
      </p:sp>
      <p:sp>
        <p:nvSpPr>
          <p:cNvPr id="4" name="Frame 3">
            <a:extLst>
              <a:ext uri="{FF2B5EF4-FFF2-40B4-BE49-F238E27FC236}">
                <a16:creationId xmlns:a16="http://schemas.microsoft.com/office/drawing/2014/main" id="{9FDB37BA-E9FA-D948-A673-63DC9FDF9B7E}"/>
              </a:ext>
            </a:extLst>
          </p:cNvPr>
          <p:cNvSpPr/>
          <p:nvPr/>
        </p:nvSpPr>
        <p:spPr>
          <a:xfrm>
            <a:off x="0" y="0"/>
            <a:ext cx="9144000" cy="6858000"/>
          </a:xfrm>
          <a:prstGeom prst="frame">
            <a:avLst>
              <a:gd name="adj1" fmla="val 1358"/>
            </a:avLst>
          </a:prstGeom>
          <a:solidFill>
            <a:schemeClr val="tx2">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54B8407B-9089-894F-9C0D-B2BAA28E41E4}"/>
              </a:ext>
            </a:extLst>
          </p:cNvPr>
          <p:cNvSpPr/>
          <p:nvPr/>
        </p:nvSpPr>
        <p:spPr>
          <a:xfrm>
            <a:off x="310896" y="383414"/>
            <a:ext cx="8522207" cy="968960"/>
          </a:xfrm>
          <a:prstGeom prst="rect">
            <a:avLst/>
          </a:prstGeom>
          <a:solidFill>
            <a:schemeClr val="tx2">
              <a:lumMod val="40000"/>
              <a:lumOff val="60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it-IT" sz="3200" dirty="0">
                <a:solidFill>
                  <a:schemeClr val="tx1"/>
                </a:solidFill>
                <a:latin typeface="Book Antiqua" panose="02040602050305030304" pitchFamily="18" charset="0"/>
              </a:rPr>
              <a:t>Candidatura e Requisiti di Ammissione</a:t>
            </a:r>
            <a:endParaRPr lang="en-US" sz="3200" b="1" dirty="0">
              <a:solidFill>
                <a:schemeClr val="tx1"/>
              </a:solidFill>
              <a:latin typeface="Book Antiqua" panose="02040602050305030304" pitchFamily="18" charset="0"/>
            </a:endParaRPr>
          </a:p>
        </p:txBody>
      </p:sp>
      <p:pic>
        <p:nvPicPr>
          <p:cNvPr id="2" name="Picture 2" descr="logo dicmapi">
            <a:extLst>
              <a:ext uri="{FF2B5EF4-FFF2-40B4-BE49-F238E27FC236}">
                <a16:creationId xmlns:a16="http://schemas.microsoft.com/office/drawing/2014/main" id="{DEBCCAC3-2211-971A-49D4-956EB05320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2006" y="6138298"/>
            <a:ext cx="1450129" cy="59662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E7EEF441-5758-81C0-F017-05FF09400168}"/>
              </a:ext>
            </a:extLst>
          </p:cNvPr>
          <p:cNvPicPr>
            <a:picLocks noChangeAspect="1"/>
          </p:cNvPicPr>
          <p:nvPr/>
        </p:nvPicPr>
        <p:blipFill>
          <a:blip r:embed="rId3"/>
          <a:stretch>
            <a:fillRect/>
          </a:stretch>
        </p:blipFill>
        <p:spPr>
          <a:xfrm>
            <a:off x="6862428" y="6125545"/>
            <a:ext cx="719578" cy="622129"/>
          </a:xfrm>
          <a:prstGeom prst="rect">
            <a:avLst/>
          </a:prstGeom>
        </p:spPr>
      </p:pic>
    </p:spTree>
    <p:extLst>
      <p:ext uri="{BB962C8B-B14F-4D97-AF65-F5344CB8AC3E}">
        <p14:creationId xmlns:p14="http://schemas.microsoft.com/office/powerpoint/2010/main" val="419758354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6233</Words>
  <Application>Microsoft Office PowerPoint</Application>
  <PresentationFormat>Presentazione su schermo (4:3)</PresentationFormat>
  <Paragraphs>507</Paragraphs>
  <Slides>49</Slides>
  <Notes>16</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49</vt:i4>
      </vt:variant>
    </vt:vector>
  </HeadingPairs>
  <TitlesOfParts>
    <vt:vector size="55" baseType="lpstr">
      <vt:lpstr>Arial</vt:lpstr>
      <vt:lpstr>Book Antiqua</vt:lpstr>
      <vt:lpstr>Calibri</vt:lpstr>
      <vt:lpstr>rugrats sans</vt:lpstr>
      <vt:lpstr>Times New Roman</vt:lpstr>
      <vt:lpstr>Tema di Office</vt:lpstr>
      <vt:lpstr>Programma Erasmus  Changing lives, opening minds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Pubblicazione della graduatoria</vt:lpstr>
      <vt:lpstr> DURATA DELLA MOBILITA’</vt:lpstr>
      <vt:lpstr>Presentazione standard di PowerPoint</vt:lpstr>
      <vt:lpstr>Presentazione standard di PowerPoint</vt:lpstr>
      <vt:lpstr>Presentazione standard di PowerPoint</vt:lpstr>
      <vt:lpstr>Presentazione standard di PowerPoint</vt:lpstr>
      <vt:lpstr>Presentazione standard di PowerPoint</vt:lpstr>
      <vt:lpstr>Sostegno Finanziario</vt:lpstr>
      <vt:lpstr>Sostegno Finanziario</vt:lpstr>
      <vt:lpstr>Sostegno Finanziario</vt:lpstr>
      <vt:lpstr>Sostegno Finanziario</vt:lpstr>
      <vt:lpstr>Sostegno Finanziario</vt:lpstr>
      <vt:lpstr>Sostegno Finanziario NO EU  (non associati a programma ERASMUS+)</vt:lpstr>
      <vt:lpstr>Sostegno Finanziario Programma Erasmus 2021_2027 Green Travel</vt:lpstr>
      <vt:lpstr>Sostegno Finanziario</vt:lpstr>
      <vt:lpstr>Sostegno Finanziario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della giornata informativa Erasmus del DICMaPI </vt:lpstr>
      <vt:lpstr>ENJOY YOUR EXPERIENCE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programma erasmus + del DICMAPI</dc:title>
  <dc:creator>Marcy</dc:creator>
  <cp:lastModifiedBy>MARCO BARRECA</cp:lastModifiedBy>
  <cp:revision>456</cp:revision>
  <cp:lastPrinted>2018-09-25T07:58:18Z</cp:lastPrinted>
  <dcterms:created xsi:type="dcterms:W3CDTF">2018-09-23T17:29:49Z</dcterms:created>
  <dcterms:modified xsi:type="dcterms:W3CDTF">2025-02-20T11:34:34Z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ad0b24d-6422-44b0-b3de-abb3a9e8c81a_Enabled">
    <vt:lpwstr>true</vt:lpwstr>
  </property>
  <property fmtid="{D5CDD505-2E9C-101B-9397-08002B2CF9AE}" pid="3" name="MSIP_Label_2ad0b24d-6422-44b0-b3de-abb3a9e8c81a_SetDate">
    <vt:lpwstr>2024-02-19T11:04:20Z</vt:lpwstr>
  </property>
  <property fmtid="{D5CDD505-2E9C-101B-9397-08002B2CF9AE}" pid="4" name="MSIP_Label_2ad0b24d-6422-44b0-b3de-abb3a9e8c81a_Method">
    <vt:lpwstr>Standard</vt:lpwstr>
  </property>
  <property fmtid="{D5CDD505-2E9C-101B-9397-08002B2CF9AE}" pid="5" name="MSIP_Label_2ad0b24d-6422-44b0-b3de-abb3a9e8c81a_Name">
    <vt:lpwstr>defa4170-0d19-0005-0004-bc88714345d2</vt:lpwstr>
  </property>
  <property fmtid="{D5CDD505-2E9C-101B-9397-08002B2CF9AE}" pid="6" name="MSIP_Label_2ad0b24d-6422-44b0-b3de-abb3a9e8c81a_SiteId">
    <vt:lpwstr>2fcfe26a-bb62-46b0-b1e3-28f9da0c45fd</vt:lpwstr>
  </property>
  <property fmtid="{D5CDD505-2E9C-101B-9397-08002B2CF9AE}" pid="7" name="MSIP_Label_2ad0b24d-6422-44b0-b3de-abb3a9e8c81a_ActionId">
    <vt:lpwstr>f50d12b5-f534-4c2a-8471-cbfd0fb6bade</vt:lpwstr>
  </property>
  <property fmtid="{D5CDD505-2E9C-101B-9397-08002B2CF9AE}" pid="8" name="MSIP_Label_2ad0b24d-6422-44b0-b3de-abb3a9e8c81a_ContentBits">
    <vt:lpwstr>0</vt:lpwstr>
  </property>
</Properties>
</file>