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367" r:id="rId3"/>
    <p:sldId id="368" r:id="rId4"/>
    <p:sldId id="376" r:id="rId5"/>
    <p:sldId id="386" r:id="rId6"/>
    <p:sldId id="377" r:id="rId7"/>
    <p:sldId id="378" r:id="rId8"/>
    <p:sldId id="382" r:id="rId9"/>
    <p:sldId id="385" r:id="rId10"/>
    <p:sldId id="383" r:id="rId11"/>
    <p:sldId id="384" r:id="rId12"/>
    <p:sldId id="388" r:id="rId13"/>
    <p:sldId id="389" r:id="rId14"/>
    <p:sldId id="390" r:id="rId15"/>
    <p:sldId id="380" r:id="rId16"/>
    <p:sldId id="391"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4A49"/>
    <a:srgbClr val="29A8E2"/>
    <a:srgbClr val="BCFAFA"/>
    <a:srgbClr val="C7D4FF"/>
    <a:srgbClr val="DBA3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B71D8A-4002-9043-9C81-0DC464FD9B42}" v="45" dt="2024-07-02T09:52:18.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58"/>
  </p:normalViewPr>
  <p:slideViewPr>
    <p:cSldViewPr snapToGrid="0">
      <p:cViewPr varScale="1">
        <p:scale>
          <a:sx n="104" d="100"/>
          <a:sy n="104" d="100"/>
        </p:scale>
        <p:origin x="232"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03209-39D5-604A-B672-B1747BD9139C}" type="datetimeFigureOut">
              <a:rPr lang="it-IT" smtClean="0"/>
              <a:t>10/07/24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BC5AE-5D13-6D49-889C-D582F6F862BE}" type="slidenum">
              <a:rPr lang="it-IT" smtClean="0"/>
              <a:t>‹N›</a:t>
            </a:fld>
            <a:endParaRPr lang="it-IT"/>
          </a:p>
        </p:txBody>
      </p:sp>
    </p:spTree>
    <p:extLst>
      <p:ext uri="{BB962C8B-B14F-4D97-AF65-F5344CB8AC3E}">
        <p14:creationId xmlns:p14="http://schemas.microsoft.com/office/powerpoint/2010/main" val="401741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53BC5AE-5D13-6D49-889C-D582F6F862BE}" type="slidenum">
              <a:rPr lang="it-IT" smtClean="0"/>
              <a:t>2</a:t>
            </a:fld>
            <a:endParaRPr lang="it-IT"/>
          </a:p>
        </p:txBody>
      </p:sp>
    </p:spTree>
    <p:extLst>
      <p:ext uri="{BB962C8B-B14F-4D97-AF65-F5344CB8AC3E}">
        <p14:creationId xmlns:p14="http://schemas.microsoft.com/office/powerpoint/2010/main" val="3286572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B0CD7D3-6FF0-4485-8C72-9EBF60A5C49E}" type="datetimeFigureOut">
              <a:rPr lang="it-IT" smtClean="0"/>
              <a:t>10/07/24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66113B0-2748-4A1C-80A9-74C1A3832EAF}" type="slidenum">
              <a:rPr lang="it-IT" smtClean="0"/>
              <a:t>‹N›</a:t>
            </a:fld>
            <a:endParaRPr lang="it-IT"/>
          </a:p>
        </p:txBody>
      </p:sp>
    </p:spTree>
    <p:extLst>
      <p:ext uri="{BB962C8B-B14F-4D97-AF65-F5344CB8AC3E}">
        <p14:creationId xmlns:p14="http://schemas.microsoft.com/office/powerpoint/2010/main" val="121491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B0CD7D3-6FF0-4485-8C72-9EBF60A5C49E}" type="datetimeFigureOut">
              <a:rPr lang="it-IT" smtClean="0"/>
              <a:t>10/07/24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66113B0-2748-4A1C-80A9-74C1A3832EAF}" type="slidenum">
              <a:rPr lang="it-IT" smtClean="0"/>
              <a:t>‹N›</a:t>
            </a:fld>
            <a:endParaRPr lang="it-IT"/>
          </a:p>
        </p:txBody>
      </p:sp>
    </p:spTree>
    <p:extLst>
      <p:ext uri="{BB962C8B-B14F-4D97-AF65-F5344CB8AC3E}">
        <p14:creationId xmlns:p14="http://schemas.microsoft.com/office/powerpoint/2010/main" val="3199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B0CD7D3-6FF0-4485-8C72-9EBF60A5C49E}" type="datetimeFigureOut">
              <a:rPr lang="it-IT" smtClean="0"/>
              <a:t>10/07/24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66113B0-2748-4A1C-80A9-74C1A3832EAF}" type="slidenum">
              <a:rPr lang="it-IT" smtClean="0"/>
              <a:t>‹N›</a:t>
            </a:fld>
            <a:endParaRPr lang="it-IT"/>
          </a:p>
        </p:txBody>
      </p:sp>
    </p:spTree>
    <p:extLst>
      <p:ext uri="{BB962C8B-B14F-4D97-AF65-F5344CB8AC3E}">
        <p14:creationId xmlns:p14="http://schemas.microsoft.com/office/powerpoint/2010/main" val="403333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B0CD7D3-6FF0-4485-8C72-9EBF60A5C49E}" type="datetimeFigureOut">
              <a:rPr lang="it-IT" smtClean="0"/>
              <a:t>10/07/24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66113B0-2748-4A1C-80A9-74C1A3832EAF}" type="slidenum">
              <a:rPr lang="it-IT" smtClean="0"/>
              <a:t>‹N›</a:t>
            </a:fld>
            <a:endParaRPr lang="it-IT"/>
          </a:p>
        </p:txBody>
      </p:sp>
    </p:spTree>
    <p:extLst>
      <p:ext uri="{BB962C8B-B14F-4D97-AF65-F5344CB8AC3E}">
        <p14:creationId xmlns:p14="http://schemas.microsoft.com/office/powerpoint/2010/main" val="354793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B0CD7D3-6FF0-4485-8C72-9EBF60A5C49E}" type="datetimeFigureOut">
              <a:rPr lang="it-IT" smtClean="0"/>
              <a:t>10/07/24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66113B0-2748-4A1C-80A9-74C1A3832EAF}" type="slidenum">
              <a:rPr lang="it-IT" smtClean="0"/>
              <a:t>‹N›</a:t>
            </a:fld>
            <a:endParaRPr lang="it-IT"/>
          </a:p>
        </p:txBody>
      </p:sp>
    </p:spTree>
    <p:extLst>
      <p:ext uri="{BB962C8B-B14F-4D97-AF65-F5344CB8AC3E}">
        <p14:creationId xmlns:p14="http://schemas.microsoft.com/office/powerpoint/2010/main" val="27442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B0CD7D3-6FF0-4485-8C72-9EBF60A5C49E}" type="datetimeFigureOut">
              <a:rPr lang="it-IT" smtClean="0"/>
              <a:t>10/07/24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66113B0-2748-4A1C-80A9-74C1A3832EAF}" type="slidenum">
              <a:rPr lang="it-IT" smtClean="0"/>
              <a:t>‹N›</a:t>
            </a:fld>
            <a:endParaRPr lang="it-IT"/>
          </a:p>
        </p:txBody>
      </p:sp>
    </p:spTree>
    <p:extLst>
      <p:ext uri="{BB962C8B-B14F-4D97-AF65-F5344CB8AC3E}">
        <p14:creationId xmlns:p14="http://schemas.microsoft.com/office/powerpoint/2010/main" val="413569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B0CD7D3-6FF0-4485-8C72-9EBF60A5C49E}" type="datetimeFigureOut">
              <a:rPr lang="it-IT" smtClean="0"/>
              <a:t>10/07/24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66113B0-2748-4A1C-80A9-74C1A3832EAF}" type="slidenum">
              <a:rPr lang="it-IT" smtClean="0"/>
              <a:t>‹N›</a:t>
            </a:fld>
            <a:endParaRPr lang="it-IT"/>
          </a:p>
        </p:txBody>
      </p:sp>
    </p:spTree>
    <p:extLst>
      <p:ext uri="{BB962C8B-B14F-4D97-AF65-F5344CB8AC3E}">
        <p14:creationId xmlns:p14="http://schemas.microsoft.com/office/powerpoint/2010/main" val="137323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B0CD7D3-6FF0-4485-8C72-9EBF60A5C49E}" type="datetimeFigureOut">
              <a:rPr lang="it-IT" smtClean="0"/>
              <a:t>10/07/24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66113B0-2748-4A1C-80A9-74C1A3832EAF}" type="slidenum">
              <a:rPr lang="it-IT" smtClean="0"/>
              <a:t>‹N›</a:t>
            </a:fld>
            <a:endParaRPr lang="it-IT"/>
          </a:p>
        </p:txBody>
      </p:sp>
    </p:spTree>
    <p:extLst>
      <p:ext uri="{BB962C8B-B14F-4D97-AF65-F5344CB8AC3E}">
        <p14:creationId xmlns:p14="http://schemas.microsoft.com/office/powerpoint/2010/main" val="396754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CD7D3-6FF0-4485-8C72-9EBF60A5C49E}" type="datetimeFigureOut">
              <a:rPr lang="it-IT" smtClean="0"/>
              <a:t>10/07/24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66113B0-2748-4A1C-80A9-74C1A3832EAF}" type="slidenum">
              <a:rPr lang="it-IT" smtClean="0"/>
              <a:t>‹N›</a:t>
            </a:fld>
            <a:endParaRPr lang="it-IT"/>
          </a:p>
        </p:txBody>
      </p:sp>
    </p:spTree>
    <p:extLst>
      <p:ext uri="{BB962C8B-B14F-4D97-AF65-F5344CB8AC3E}">
        <p14:creationId xmlns:p14="http://schemas.microsoft.com/office/powerpoint/2010/main" val="154377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B0CD7D3-6FF0-4485-8C72-9EBF60A5C49E}" type="datetimeFigureOut">
              <a:rPr lang="it-IT" smtClean="0"/>
              <a:t>10/07/24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66113B0-2748-4A1C-80A9-74C1A3832EAF}" type="slidenum">
              <a:rPr lang="it-IT" smtClean="0"/>
              <a:t>‹N›</a:t>
            </a:fld>
            <a:endParaRPr lang="it-IT"/>
          </a:p>
        </p:txBody>
      </p:sp>
    </p:spTree>
    <p:extLst>
      <p:ext uri="{BB962C8B-B14F-4D97-AF65-F5344CB8AC3E}">
        <p14:creationId xmlns:p14="http://schemas.microsoft.com/office/powerpoint/2010/main" val="303746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B0CD7D3-6FF0-4485-8C72-9EBF60A5C49E}" type="datetimeFigureOut">
              <a:rPr lang="it-IT" smtClean="0"/>
              <a:t>10/07/24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66113B0-2748-4A1C-80A9-74C1A3832EAF}" type="slidenum">
              <a:rPr lang="it-IT" smtClean="0"/>
              <a:t>‹N›</a:t>
            </a:fld>
            <a:endParaRPr lang="it-IT"/>
          </a:p>
        </p:txBody>
      </p:sp>
    </p:spTree>
    <p:extLst>
      <p:ext uri="{BB962C8B-B14F-4D97-AF65-F5344CB8AC3E}">
        <p14:creationId xmlns:p14="http://schemas.microsoft.com/office/powerpoint/2010/main" val="247897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CD7D3-6FF0-4485-8C72-9EBF60A5C49E}" type="datetimeFigureOut">
              <a:rPr lang="it-IT" smtClean="0"/>
              <a:t>10/07/24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113B0-2748-4A1C-80A9-74C1A3832EAF}" type="slidenum">
              <a:rPr lang="it-IT" smtClean="0"/>
              <a:t>‹N›</a:t>
            </a:fld>
            <a:endParaRPr lang="it-IT"/>
          </a:p>
        </p:txBody>
      </p:sp>
    </p:spTree>
    <p:extLst>
      <p:ext uri="{BB962C8B-B14F-4D97-AF65-F5344CB8AC3E}">
        <p14:creationId xmlns:p14="http://schemas.microsoft.com/office/powerpoint/2010/main" val="33895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hyperlink" Target="mailto:maventre@unina.it" TargetMode="External"/><Relationship Id="rId3" Type="http://schemas.openxmlformats.org/officeDocument/2006/relationships/hyperlink" Target="mailto:antonia.collini@unina.it" TargetMode="External"/><Relationship Id="rId7" Type="http://schemas.openxmlformats.org/officeDocument/2006/relationships/hyperlink" Target="mailto:giovanni.ianniruberto@unina.it" TargetMode="External"/><Relationship Id="rId2" Type="http://schemas.openxmlformats.org/officeDocument/2006/relationships/hyperlink" Target="mailto:desidery@unina.it" TargetMode="External"/><Relationship Id="rId1" Type="http://schemas.openxmlformats.org/officeDocument/2006/relationships/slideLayout" Target="../slideLayouts/slideLayout7.xml"/><Relationship Id="rId6" Type="http://schemas.openxmlformats.org/officeDocument/2006/relationships/hyperlink" Target="mailto:steguido@unina.it" TargetMode="External"/><Relationship Id="rId5" Type="http://schemas.openxmlformats.org/officeDocument/2006/relationships/hyperlink" Target="mailto:felice.sansone2@unina.it" TargetMode="External"/><Relationship Id="rId10" Type="http://schemas.openxmlformats.org/officeDocument/2006/relationships/image" Target="../media/image24.png"/><Relationship Id="rId4" Type="http://schemas.openxmlformats.org/officeDocument/2006/relationships/hyperlink" Target="mailto:marco.barreca@unina.it" TargetMode="External"/><Relationship Id="rId9" Type="http://schemas.openxmlformats.org/officeDocument/2006/relationships/hyperlink" Target="mailto:ernesto.dimaio@unina.i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76D251-E769-A320-6049-0CD5B98A6CA0}"/>
              </a:ext>
            </a:extLst>
          </p:cNvPr>
          <p:cNvSpPr>
            <a:spLocks noGrp="1"/>
          </p:cNvSpPr>
          <p:nvPr>
            <p:ph type="ctrTitle"/>
          </p:nvPr>
        </p:nvSpPr>
        <p:spPr>
          <a:xfrm>
            <a:off x="2530763" y="1006764"/>
            <a:ext cx="7352145" cy="2798618"/>
          </a:xfrm>
          <a:solidFill>
            <a:srgbClr val="BCFAFA">
              <a:alpha val="58000"/>
            </a:srgbClr>
          </a:solidFill>
          <a:ln w="25400">
            <a:noFill/>
          </a:ln>
        </p:spPr>
        <p:txBody>
          <a:bodyPr>
            <a:normAutofit/>
          </a:bodyPr>
          <a:lstStyle/>
          <a:p>
            <a:r>
              <a:rPr lang="it-IT" b="1" dirty="0">
                <a:ln w="25400">
                  <a:solidFill>
                    <a:schemeClr val="tx1"/>
                  </a:solidFill>
                </a:ln>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a:t>ERASMUS </a:t>
            </a:r>
            <a:br>
              <a:rPr lang="it-IT" b="1" dirty="0">
                <a:ln w="25400">
                  <a:solidFill>
                    <a:schemeClr val="tx1"/>
                  </a:solidFill>
                </a:ln>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a:br>
            <a:r>
              <a:rPr lang="it-IT" b="1" dirty="0">
                <a:ln w="25400">
                  <a:solidFill>
                    <a:schemeClr val="tx1"/>
                  </a:solidFill>
                </a:ln>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a:t>TRAINEESHIP</a:t>
            </a:r>
            <a:br>
              <a:rPr lang="it-IT" b="1" dirty="0">
                <a:ln w="25400">
                  <a:solidFill>
                    <a:schemeClr val="tx1"/>
                  </a:solidFill>
                </a:ln>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a:br>
            <a:r>
              <a:rPr lang="it-IT" sz="3600" dirty="0">
                <a:ln w="19050">
                  <a:solidFill>
                    <a:schemeClr val="tx1"/>
                  </a:solidFill>
                </a:ln>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a:t>BANDO </a:t>
            </a:r>
            <a:r>
              <a:rPr lang="it-IT" sz="3600" dirty="0">
                <a:ln w="19050">
                  <a:solidFill>
                    <a:schemeClr val="tx1"/>
                  </a:solidFill>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a:t>2024/2025</a:t>
            </a:r>
            <a:br>
              <a:rPr lang="it-IT" sz="3600" dirty="0">
                <a:ln w="19050">
                  <a:solidFill>
                    <a:schemeClr val="tx1"/>
                  </a:solidFill>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a:br>
            <a:endParaRPr lang="it-IT" sz="3600" b="1" dirty="0">
              <a:ln w="25400">
                <a:solidFill>
                  <a:schemeClr val="tx1"/>
                </a:solidFill>
              </a:ln>
              <a:solidFill>
                <a:schemeClr val="bg1"/>
              </a:solidFill>
              <a:latin typeface="Cambria Math" panose="02040503050406030204" pitchFamily="18" charset="0"/>
              <a:ea typeface="Cambria Math" panose="02040503050406030204" pitchFamily="18" charset="0"/>
            </a:endParaRPr>
          </a:p>
        </p:txBody>
      </p:sp>
      <p:pic>
        <p:nvPicPr>
          <p:cNvPr id="4" name="Immagine 3">
            <a:extLst>
              <a:ext uri="{FF2B5EF4-FFF2-40B4-BE49-F238E27FC236}">
                <a16:creationId xmlns:a16="http://schemas.microsoft.com/office/drawing/2014/main" id="{778D4621-6A68-DFA2-787C-93B924E7C8F1}"/>
              </a:ext>
            </a:extLst>
          </p:cNvPr>
          <p:cNvPicPr>
            <a:picLocks noChangeAspect="1"/>
          </p:cNvPicPr>
          <p:nvPr/>
        </p:nvPicPr>
        <p:blipFill>
          <a:blip r:embed="rId2"/>
          <a:stretch>
            <a:fillRect/>
          </a:stretch>
        </p:blipFill>
        <p:spPr>
          <a:xfrm>
            <a:off x="100677" y="0"/>
            <a:ext cx="2058198" cy="886691"/>
          </a:xfrm>
          <a:prstGeom prst="rect">
            <a:avLst/>
          </a:prstGeom>
        </p:spPr>
      </p:pic>
    </p:spTree>
    <p:extLst>
      <p:ext uri="{BB962C8B-B14F-4D97-AF65-F5344CB8AC3E}">
        <p14:creationId xmlns:p14="http://schemas.microsoft.com/office/powerpoint/2010/main" val="4246855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magini Stock - Ala Di Un Aereo Che Vola Nel Cielo Così Bello.. Image  31192120.">
            <a:extLst>
              <a:ext uri="{FF2B5EF4-FFF2-40B4-BE49-F238E27FC236}">
                <a16:creationId xmlns:a16="http://schemas.microsoft.com/office/drawing/2014/main" id="{28F6355D-DAC7-05C0-3549-CD9F1AE0DC7B}"/>
              </a:ext>
            </a:extLst>
          </p:cNvPr>
          <p:cNvPicPr>
            <a:picLocks noChangeAspect="1" noChangeArrowheads="1"/>
          </p:cNvPicPr>
          <p:nvPr/>
        </p:nvPicPr>
        <p:blipFill>
          <a:blip r:embed="rId2">
            <a:alphaModFix amt="65000"/>
            <a:extLst>
              <a:ext uri="{28A0092B-C50C-407E-A947-70E740481C1C}">
                <a14:useLocalDpi xmlns:a14="http://schemas.microsoft.com/office/drawing/2010/main" val="0"/>
              </a:ext>
            </a:extLst>
          </a:blip>
          <a:srcRect/>
          <a:stretch>
            <a:fillRect/>
          </a:stretch>
        </p:blipFill>
        <p:spPr bwMode="auto">
          <a:xfrm>
            <a:off x="0" y="60325"/>
            <a:ext cx="12192000" cy="679767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481260D7-9CED-E945-B944-C343CE3141D3}"/>
              </a:ext>
            </a:extLst>
          </p:cNvPr>
          <p:cNvSpPr txBox="1"/>
          <p:nvPr/>
        </p:nvSpPr>
        <p:spPr>
          <a:xfrm>
            <a:off x="475735" y="2095325"/>
            <a:ext cx="11240530" cy="2585323"/>
          </a:xfrm>
          <a:prstGeom prst="rect">
            <a:avLst/>
          </a:prstGeom>
          <a:noFill/>
        </p:spPr>
        <p:txBody>
          <a:bodyPr wrap="square" rtlCol="0">
            <a:spAutoFit/>
          </a:bodyPr>
          <a:lstStyle/>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p:txBody>
      </p:sp>
      <p:sp>
        <p:nvSpPr>
          <p:cNvPr id="5" name="Frame 4">
            <a:extLst>
              <a:ext uri="{FF2B5EF4-FFF2-40B4-BE49-F238E27FC236}">
                <a16:creationId xmlns:a16="http://schemas.microsoft.com/office/drawing/2014/main" id="{6755ADF2-D185-783B-8FFE-89C64D89CA24}"/>
              </a:ext>
            </a:extLst>
          </p:cNvPr>
          <p:cNvSpPr/>
          <p:nvPr/>
        </p:nvSpPr>
        <p:spPr>
          <a:xfrm>
            <a:off x="0" y="0"/>
            <a:ext cx="12192000" cy="6858000"/>
          </a:xfrm>
          <a:prstGeom prst="frame">
            <a:avLst>
              <a:gd name="adj1" fmla="val 135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1BE970D5-3DF2-0DBA-2A30-EEE429D1DE24}"/>
              </a:ext>
            </a:extLst>
          </p:cNvPr>
          <p:cNvSpPr/>
          <p:nvPr/>
        </p:nvSpPr>
        <p:spPr>
          <a:xfrm>
            <a:off x="457199" y="607930"/>
            <a:ext cx="6735029" cy="148739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4000" dirty="0">
                <a:latin typeface="Book Antiqua" panose="02040602050305030304" pitchFamily="18" charset="0"/>
              </a:rPr>
              <a:t> SOSTEGNO FINANZIARIO Erasmus </a:t>
            </a:r>
            <a:r>
              <a:rPr lang="it-IT" sz="4000" dirty="0" err="1">
                <a:latin typeface="Book Antiqua" panose="02040602050305030304" pitchFamily="18" charset="0"/>
              </a:rPr>
              <a:t>Traineeship</a:t>
            </a:r>
            <a:endParaRPr lang="en-US" sz="4000" b="1" dirty="0">
              <a:latin typeface="Book Antiqua" panose="02040602050305030304" pitchFamily="18" charset="0"/>
            </a:endParaRPr>
          </a:p>
        </p:txBody>
      </p:sp>
      <p:sp>
        <p:nvSpPr>
          <p:cNvPr id="6" name="Rectangle 5">
            <a:extLst>
              <a:ext uri="{FF2B5EF4-FFF2-40B4-BE49-F238E27FC236}">
                <a16:creationId xmlns:a16="http://schemas.microsoft.com/office/drawing/2014/main" id="{FCBDBF96-3395-657F-FBFA-E911513188F8}"/>
              </a:ext>
            </a:extLst>
          </p:cNvPr>
          <p:cNvSpPr/>
          <p:nvPr/>
        </p:nvSpPr>
        <p:spPr>
          <a:xfrm>
            <a:off x="475735" y="4816944"/>
            <a:ext cx="11240530" cy="180564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bg1"/>
                </a:solidFill>
                <a:effectLst/>
                <a:latin typeface="Helvetica" pitchFamily="2" charset="0"/>
              </a:rPr>
              <a:t>E’ inoltre previsto un contributo mensile aggiuntivo fissato in </a:t>
            </a:r>
            <a:r>
              <a:rPr lang="it-IT" b="1" dirty="0">
                <a:solidFill>
                  <a:srgbClr val="FF0000"/>
                </a:solidFill>
                <a:effectLst/>
                <a:latin typeface="Helvetica" pitchFamily="2" charset="0"/>
              </a:rPr>
              <a:t>€ 250 </a:t>
            </a:r>
            <a:r>
              <a:rPr lang="it-IT" dirty="0">
                <a:solidFill>
                  <a:schemeClr val="bg1"/>
                </a:solidFill>
                <a:effectLst/>
                <a:latin typeface="Helvetica" pitchFamily="2" charset="0"/>
              </a:rPr>
              <a:t>a favore di studenti e neo</a:t>
            </a:r>
          </a:p>
          <a:p>
            <a:r>
              <a:rPr lang="it-IT" dirty="0">
                <a:solidFill>
                  <a:schemeClr val="bg1"/>
                </a:solidFill>
                <a:effectLst/>
                <a:latin typeface="Helvetica" pitchFamily="2" charset="0"/>
              </a:rPr>
              <a:t>laureati con minori opportunità con ISEE fino a €15.000 valido per le prestazioni universitarie</a:t>
            </a:r>
          </a:p>
          <a:p>
            <a:r>
              <a:rPr lang="it-IT" dirty="0">
                <a:solidFill>
                  <a:schemeClr val="bg1"/>
                </a:solidFill>
                <a:effectLst/>
                <a:latin typeface="Helvetica" pitchFamily="2" charset="0"/>
              </a:rPr>
              <a:t>presentato all’atto di tale iscrizione all’anno accademico 2023-24.</a:t>
            </a:r>
          </a:p>
        </p:txBody>
      </p:sp>
      <p:sp>
        <p:nvSpPr>
          <p:cNvPr id="8" name="Rectangle 7">
            <a:extLst>
              <a:ext uri="{FF2B5EF4-FFF2-40B4-BE49-F238E27FC236}">
                <a16:creationId xmlns:a16="http://schemas.microsoft.com/office/drawing/2014/main" id="{50181BA1-F554-DEF2-9551-228FA62296B0}"/>
              </a:ext>
            </a:extLst>
          </p:cNvPr>
          <p:cNvSpPr/>
          <p:nvPr/>
        </p:nvSpPr>
        <p:spPr>
          <a:xfrm>
            <a:off x="457200" y="2295026"/>
            <a:ext cx="3682656" cy="21859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b="1" dirty="0">
                <a:solidFill>
                  <a:schemeClr val="accent1">
                    <a:lumMod val="50000"/>
                  </a:schemeClr>
                </a:solidFill>
              </a:rPr>
              <a:t>L’importo della borsa di studio per tirocinio ammonta mensilmente alle cifre indicate nella seguente tabella a seconda del paese di destinazione: </a:t>
            </a:r>
          </a:p>
        </p:txBody>
      </p:sp>
      <p:sp>
        <p:nvSpPr>
          <p:cNvPr id="9" name="Right Arrow 8">
            <a:extLst>
              <a:ext uri="{FF2B5EF4-FFF2-40B4-BE49-F238E27FC236}">
                <a16:creationId xmlns:a16="http://schemas.microsoft.com/office/drawing/2014/main" id="{35AD907E-5908-949F-3F01-2E652256573E}"/>
              </a:ext>
            </a:extLst>
          </p:cNvPr>
          <p:cNvSpPr/>
          <p:nvPr/>
        </p:nvSpPr>
        <p:spPr>
          <a:xfrm>
            <a:off x="3982230" y="3891966"/>
            <a:ext cx="746235" cy="49041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dirty="0"/>
          </a:p>
        </p:txBody>
      </p:sp>
      <p:pic>
        <p:nvPicPr>
          <p:cNvPr id="1026" name="Picture 2" descr="Cartoon Money Png - People With Money Cartoon , Free Transparent Clipart -  ClipartKey">
            <a:extLst>
              <a:ext uri="{FF2B5EF4-FFF2-40B4-BE49-F238E27FC236}">
                <a16:creationId xmlns:a16="http://schemas.microsoft.com/office/drawing/2014/main" id="{F5856103-5C67-6E85-7904-F93EF9DB3E7E}"/>
              </a:ext>
            </a:extLst>
          </p:cNvPr>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flipH="1">
            <a:off x="7192229" y="-53768"/>
            <a:ext cx="2085396" cy="2263186"/>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C9D43331-AA44-2DA7-5566-AE00EDAFA598}"/>
              </a:ext>
            </a:extLst>
          </p:cNvPr>
          <p:cNvPicPr>
            <a:picLocks noChangeAspect="1"/>
          </p:cNvPicPr>
          <p:nvPr/>
        </p:nvPicPr>
        <p:blipFill>
          <a:blip r:embed="rId4"/>
          <a:stretch>
            <a:fillRect/>
          </a:stretch>
        </p:blipFill>
        <p:spPr>
          <a:xfrm>
            <a:off x="4737733" y="2295026"/>
            <a:ext cx="7216400" cy="2185920"/>
          </a:xfrm>
          <a:prstGeom prst="rect">
            <a:avLst/>
          </a:prstGeom>
        </p:spPr>
      </p:pic>
    </p:spTree>
    <p:extLst>
      <p:ext uri="{BB962C8B-B14F-4D97-AF65-F5344CB8AC3E}">
        <p14:creationId xmlns:p14="http://schemas.microsoft.com/office/powerpoint/2010/main" val="272485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Un'ala di aereo nel cielo con bellissime nuvole blu sul lato della finestra  | Foto Premium">
            <a:extLst>
              <a:ext uri="{FF2B5EF4-FFF2-40B4-BE49-F238E27FC236}">
                <a16:creationId xmlns:a16="http://schemas.microsoft.com/office/drawing/2014/main" id="{4136ED8F-C160-805C-2B25-A586D1125B17}"/>
              </a:ext>
            </a:extLst>
          </p:cNvPr>
          <p:cNvPicPr>
            <a:picLocks noChangeAspect="1" noChangeArrowheads="1"/>
          </p:cNvPicPr>
          <p:nvPr/>
        </p:nvPicPr>
        <p:blipFill>
          <a:blip r:embed="rId2">
            <a:alphaModFix amt="64000"/>
            <a:extLst>
              <a:ext uri="{28A0092B-C50C-407E-A947-70E740481C1C}">
                <a14:useLocalDpi xmlns:a14="http://schemas.microsoft.com/office/drawing/2010/main" val="0"/>
              </a:ext>
            </a:extLst>
          </a:blip>
          <a:srcRect/>
          <a:stretch>
            <a:fillRect/>
          </a:stretch>
        </p:blipFill>
        <p:spPr bwMode="auto">
          <a:xfrm>
            <a:off x="0" y="5478"/>
            <a:ext cx="12191999" cy="6852522"/>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2423D7A5-02BF-2349-B06D-803BC9096C54}"/>
              </a:ext>
            </a:extLst>
          </p:cNvPr>
          <p:cNvPicPr>
            <a:picLocks noChangeAspect="1"/>
          </p:cNvPicPr>
          <p:nvPr/>
        </p:nvPicPr>
        <p:blipFill rotWithShape="1">
          <a:blip r:embed="rId3"/>
          <a:srcRect l="42560" t="44546" r="25995" b="42545"/>
          <a:stretch/>
        </p:blipFill>
        <p:spPr>
          <a:xfrm>
            <a:off x="457200" y="4163181"/>
            <a:ext cx="8415338" cy="1900237"/>
          </a:xfrm>
          <a:prstGeom prst="rect">
            <a:avLst/>
          </a:prstGeom>
          <a:ln>
            <a:solidFill>
              <a:srgbClr val="0070C0"/>
            </a:solidFill>
          </a:ln>
        </p:spPr>
      </p:pic>
      <p:sp>
        <p:nvSpPr>
          <p:cNvPr id="5" name="Frame 4">
            <a:extLst>
              <a:ext uri="{FF2B5EF4-FFF2-40B4-BE49-F238E27FC236}">
                <a16:creationId xmlns:a16="http://schemas.microsoft.com/office/drawing/2014/main" id="{1A13B6CC-2DFC-19C5-B796-7E6FF2E7B884}"/>
              </a:ext>
            </a:extLst>
          </p:cNvPr>
          <p:cNvSpPr/>
          <p:nvPr/>
        </p:nvSpPr>
        <p:spPr>
          <a:xfrm>
            <a:off x="0" y="0"/>
            <a:ext cx="12192000" cy="6858000"/>
          </a:xfrm>
          <a:prstGeom prst="frame">
            <a:avLst>
              <a:gd name="adj1" fmla="val 135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pic>
        <p:nvPicPr>
          <p:cNvPr id="13" name="Immagine 11">
            <a:extLst>
              <a:ext uri="{FF2B5EF4-FFF2-40B4-BE49-F238E27FC236}">
                <a16:creationId xmlns:a16="http://schemas.microsoft.com/office/drawing/2014/main" id="{8C948DF0-67D8-C1A4-6009-C3D971983C9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261986" y="5450669"/>
            <a:ext cx="1317320" cy="1205400"/>
          </a:xfrm>
          <a:prstGeom prst="rect">
            <a:avLst/>
          </a:prstGeom>
        </p:spPr>
      </p:pic>
      <p:sp>
        <p:nvSpPr>
          <p:cNvPr id="14" name="Rectangle 13">
            <a:extLst>
              <a:ext uri="{FF2B5EF4-FFF2-40B4-BE49-F238E27FC236}">
                <a16:creationId xmlns:a16="http://schemas.microsoft.com/office/drawing/2014/main" id="{E180E795-1FE6-514C-7507-81CA7D69536B}"/>
              </a:ext>
            </a:extLst>
          </p:cNvPr>
          <p:cNvSpPr/>
          <p:nvPr/>
        </p:nvSpPr>
        <p:spPr>
          <a:xfrm>
            <a:off x="9458324" y="5572124"/>
            <a:ext cx="2424881" cy="1083945"/>
          </a:xfrm>
          <a:prstGeom prst="rect">
            <a:avLst/>
          </a:prstGeom>
          <a:gradFill>
            <a:gsLst>
              <a:gs pos="0">
                <a:schemeClr val="accent5">
                  <a:lumMod val="110000"/>
                  <a:satMod val="105000"/>
                  <a:tint val="67000"/>
                  <a:alpha val="7500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endParaRPr lang="it-IT" sz="4400" b="1" u="sng" dirty="0">
              <a:solidFill>
                <a:srgbClr val="FF0000"/>
              </a:solidFill>
            </a:endParaRPr>
          </a:p>
        </p:txBody>
      </p:sp>
      <p:pic>
        <p:nvPicPr>
          <p:cNvPr id="15" name="Immagine 3">
            <a:extLst>
              <a:ext uri="{FF2B5EF4-FFF2-40B4-BE49-F238E27FC236}">
                <a16:creationId xmlns:a16="http://schemas.microsoft.com/office/drawing/2014/main" id="{6DC38427-5C5A-C505-3E01-A8531447A59A}"/>
              </a:ext>
            </a:extLst>
          </p:cNvPr>
          <p:cNvPicPr>
            <a:picLocks noChangeAspect="1"/>
          </p:cNvPicPr>
          <p:nvPr/>
        </p:nvPicPr>
        <p:blipFill>
          <a:blip r:embed="rId5"/>
          <a:stretch>
            <a:fillRect/>
          </a:stretch>
        </p:blipFill>
        <p:spPr>
          <a:xfrm>
            <a:off x="9628978" y="5670256"/>
            <a:ext cx="2058198" cy="886691"/>
          </a:xfrm>
          <a:prstGeom prst="rect">
            <a:avLst/>
          </a:prstGeom>
        </p:spPr>
      </p:pic>
      <p:sp>
        <p:nvSpPr>
          <p:cNvPr id="3" name="Rectangle 2">
            <a:extLst>
              <a:ext uri="{FF2B5EF4-FFF2-40B4-BE49-F238E27FC236}">
                <a16:creationId xmlns:a16="http://schemas.microsoft.com/office/drawing/2014/main" id="{3AAB5D79-B5F0-6412-C393-4D709F902224}"/>
              </a:ext>
            </a:extLst>
          </p:cNvPr>
          <p:cNvSpPr/>
          <p:nvPr/>
        </p:nvSpPr>
        <p:spPr>
          <a:xfrm>
            <a:off x="457200" y="2178995"/>
            <a:ext cx="6057900" cy="1744027"/>
          </a:xfrm>
          <a:prstGeom prst="rect">
            <a:avLst/>
          </a:prstGeom>
          <a:solidFill>
            <a:schemeClr val="accent5">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bg1"/>
                </a:solidFill>
                <a:effectLst/>
                <a:latin typeface="Helvetica" pitchFamily="2" charset="0"/>
              </a:rPr>
              <a:t>Ulteriori finanziamenti concessi dal Ministero dell’Università e della Ricerca sulla</a:t>
            </a:r>
          </a:p>
          <a:p>
            <a:r>
              <a:rPr lang="it-IT" dirty="0">
                <a:solidFill>
                  <a:schemeClr val="bg1"/>
                </a:solidFill>
                <a:effectLst/>
                <a:latin typeface="Helvetica" pitchFamily="2" charset="0"/>
              </a:rPr>
              <a:t>base delle dichiarazioni ISEE valide per le prestazioni universitarie presentate dagli studenti al momento dell’iscrizione all’anno 2023-24, secondo il seguente schema:</a:t>
            </a:r>
          </a:p>
        </p:txBody>
      </p:sp>
      <p:pic>
        <p:nvPicPr>
          <p:cNvPr id="2050" name="Picture 2">
            <a:extLst>
              <a:ext uri="{FF2B5EF4-FFF2-40B4-BE49-F238E27FC236}">
                <a16:creationId xmlns:a16="http://schemas.microsoft.com/office/drawing/2014/main" id="{673839E2-C6B7-8CFA-386D-C92EDFA00EE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1461" y="887581"/>
            <a:ext cx="4034591" cy="36740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a:extLst>
              <a:ext uri="{FF2B5EF4-FFF2-40B4-BE49-F238E27FC236}">
                <a16:creationId xmlns:a16="http://schemas.microsoft.com/office/drawing/2014/main" id="{CDF251F1-169B-A0AD-E66F-D9D4D859C18B}"/>
              </a:ext>
            </a:extLst>
          </p:cNvPr>
          <p:cNvSpPr/>
          <p:nvPr/>
        </p:nvSpPr>
        <p:spPr>
          <a:xfrm>
            <a:off x="457200" y="571522"/>
            <a:ext cx="6735029" cy="148739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4000" dirty="0">
                <a:latin typeface="Book Antiqua" panose="02040602050305030304" pitchFamily="18" charset="0"/>
              </a:rPr>
              <a:t> SOSTEGNO FINANZIARIO Erasmus </a:t>
            </a:r>
            <a:r>
              <a:rPr lang="it-IT" sz="4000" dirty="0" err="1">
                <a:latin typeface="Book Antiqua" panose="02040602050305030304" pitchFamily="18" charset="0"/>
              </a:rPr>
              <a:t>Traineeship</a:t>
            </a:r>
            <a:endParaRPr lang="en-US" sz="4000" b="1" dirty="0">
              <a:latin typeface="Book Antiqua" panose="02040602050305030304" pitchFamily="18" charset="0"/>
            </a:endParaRPr>
          </a:p>
        </p:txBody>
      </p:sp>
    </p:spTree>
    <p:extLst>
      <p:ext uri="{BB962C8B-B14F-4D97-AF65-F5344CB8AC3E}">
        <p14:creationId xmlns:p14="http://schemas.microsoft.com/office/powerpoint/2010/main" val="301639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Un'ala di aereo nel cielo con bellissime nuvole blu sul lato della finestra  | Foto Premium">
            <a:extLst>
              <a:ext uri="{FF2B5EF4-FFF2-40B4-BE49-F238E27FC236}">
                <a16:creationId xmlns:a16="http://schemas.microsoft.com/office/drawing/2014/main" id="{4136ED8F-C160-805C-2B25-A586D1125B17}"/>
              </a:ext>
            </a:extLst>
          </p:cNvPr>
          <p:cNvPicPr>
            <a:picLocks noChangeAspect="1" noChangeArrowheads="1"/>
          </p:cNvPicPr>
          <p:nvPr/>
        </p:nvPicPr>
        <p:blipFill>
          <a:blip r:embed="rId2">
            <a:alphaModFix amt="64000"/>
            <a:extLst>
              <a:ext uri="{28A0092B-C50C-407E-A947-70E740481C1C}">
                <a14:useLocalDpi xmlns:a14="http://schemas.microsoft.com/office/drawing/2010/main" val="0"/>
              </a:ext>
            </a:extLst>
          </a:blip>
          <a:srcRect/>
          <a:stretch>
            <a:fillRect/>
          </a:stretch>
        </p:blipFill>
        <p:spPr bwMode="auto">
          <a:xfrm>
            <a:off x="0" y="19351"/>
            <a:ext cx="12191999" cy="6852522"/>
          </a:xfrm>
          <a:prstGeom prst="rect">
            <a:avLst/>
          </a:prstGeom>
          <a:noFill/>
          <a:extLst>
            <a:ext uri="{909E8E84-426E-40DD-AFC4-6F175D3DCCD1}">
              <a14:hiddenFill xmlns:a14="http://schemas.microsoft.com/office/drawing/2010/main">
                <a:solidFill>
                  <a:srgbClr val="FFFFFF"/>
                </a:solidFill>
              </a14:hiddenFill>
            </a:ext>
          </a:extLst>
        </p:spPr>
      </p:pic>
      <p:sp>
        <p:nvSpPr>
          <p:cNvPr id="5" name="Frame 4">
            <a:extLst>
              <a:ext uri="{FF2B5EF4-FFF2-40B4-BE49-F238E27FC236}">
                <a16:creationId xmlns:a16="http://schemas.microsoft.com/office/drawing/2014/main" id="{1A13B6CC-2DFC-19C5-B796-7E6FF2E7B884}"/>
              </a:ext>
            </a:extLst>
          </p:cNvPr>
          <p:cNvSpPr/>
          <p:nvPr/>
        </p:nvSpPr>
        <p:spPr>
          <a:xfrm>
            <a:off x="0" y="0"/>
            <a:ext cx="12192000" cy="6858000"/>
          </a:xfrm>
          <a:prstGeom prst="frame">
            <a:avLst>
              <a:gd name="adj1" fmla="val 135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pic>
        <p:nvPicPr>
          <p:cNvPr id="13" name="Immagine 11">
            <a:extLst>
              <a:ext uri="{FF2B5EF4-FFF2-40B4-BE49-F238E27FC236}">
                <a16:creationId xmlns:a16="http://schemas.microsoft.com/office/drawing/2014/main" id="{8C948DF0-67D8-C1A4-6009-C3D971983C9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61986" y="5450669"/>
            <a:ext cx="1317320" cy="1205400"/>
          </a:xfrm>
          <a:prstGeom prst="rect">
            <a:avLst/>
          </a:prstGeom>
        </p:spPr>
      </p:pic>
      <p:sp>
        <p:nvSpPr>
          <p:cNvPr id="14" name="Rectangle 13">
            <a:extLst>
              <a:ext uri="{FF2B5EF4-FFF2-40B4-BE49-F238E27FC236}">
                <a16:creationId xmlns:a16="http://schemas.microsoft.com/office/drawing/2014/main" id="{E180E795-1FE6-514C-7507-81CA7D69536B}"/>
              </a:ext>
            </a:extLst>
          </p:cNvPr>
          <p:cNvSpPr/>
          <p:nvPr/>
        </p:nvSpPr>
        <p:spPr>
          <a:xfrm>
            <a:off x="9458324" y="5572124"/>
            <a:ext cx="2424881" cy="1083945"/>
          </a:xfrm>
          <a:prstGeom prst="rect">
            <a:avLst/>
          </a:prstGeom>
          <a:gradFill>
            <a:gsLst>
              <a:gs pos="0">
                <a:schemeClr val="accent5">
                  <a:lumMod val="110000"/>
                  <a:satMod val="105000"/>
                  <a:tint val="67000"/>
                  <a:alpha val="7500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endParaRPr lang="it-IT" sz="4400" b="1" u="sng" dirty="0">
              <a:solidFill>
                <a:srgbClr val="FF0000"/>
              </a:solidFill>
            </a:endParaRPr>
          </a:p>
        </p:txBody>
      </p:sp>
      <p:pic>
        <p:nvPicPr>
          <p:cNvPr id="15" name="Immagine 3">
            <a:extLst>
              <a:ext uri="{FF2B5EF4-FFF2-40B4-BE49-F238E27FC236}">
                <a16:creationId xmlns:a16="http://schemas.microsoft.com/office/drawing/2014/main" id="{6DC38427-5C5A-C505-3E01-A8531447A59A}"/>
              </a:ext>
            </a:extLst>
          </p:cNvPr>
          <p:cNvPicPr>
            <a:picLocks noChangeAspect="1"/>
          </p:cNvPicPr>
          <p:nvPr/>
        </p:nvPicPr>
        <p:blipFill>
          <a:blip r:embed="rId4"/>
          <a:stretch>
            <a:fillRect/>
          </a:stretch>
        </p:blipFill>
        <p:spPr>
          <a:xfrm>
            <a:off x="9628978" y="5670256"/>
            <a:ext cx="2058198" cy="886691"/>
          </a:xfrm>
          <a:prstGeom prst="rect">
            <a:avLst/>
          </a:prstGeom>
        </p:spPr>
      </p:pic>
      <p:sp>
        <p:nvSpPr>
          <p:cNvPr id="3" name="Rectangle 2">
            <a:extLst>
              <a:ext uri="{FF2B5EF4-FFF2-40B4-BE49-F238E27FC236}">
                <a16:creationId xmlns:a16="http://schemas.microsoft.com/office/drawing/2014/main" id="{3AAB5D79-B5F0-6412-C393-4D709F902224}"/>
              </a:ext>
            </a:extLst>
          </p:cNvPr>
          <p:cNvSpPr/>
          <p:nvPr/>
        </p:nvSpPr>
        <p:spPr>
          <a:xfrm>
            <a:off x="457200" y="2178995"/>
            <a:ext cx="6057900" cy="1900237"/>
          </a:xfrm>
          <a:prstGeom prst="rect">
            <a:avLst/>
          </a:prstGeom>
          <a:solidFill>
            <a:schemeClr val="accent5">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bg1"/>
                </a:solidFill>
                <a:effectLst/>
                <a:latin typeface="Helvetica" pitchFamily="2" charset="0"/>
              </a:rPr>
              <a:t>Integrazione alla borsa di studio da parte dell’Università degli Studi di Napoli Federico II sulla base delle dichiarazioni ISEE valide per le prestazioni universitarie presentate dagli studenti al momento dell’iscrizione all’anno 2023-24, secondo il seguente schema: </a:t>
            </a:r>
          </a:p>
        </p:txBody>
      </p:sp>
      <p:pic>
        <p:nvPicPr>
          <p:cNvPr id="2050" name="Picture 2">
            <a:extLst>
              <a:ext uri="{FF2B5EF4-FFF2-40B4-BE49-F238E27FC236}">
                <a16:creationId xmlns:a16="http://schemas.microsoft.com/office/drawing/2014/main" id="{673839E2-C6B7-8CFA-386D-C92EDFA00EE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1461" y="887581"/>
            <a:ext cx="4034591" cy="3674053"/>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6244CAA1-6BCF-47EC-62C8-A87F6F8320DC}"/>
              </a:ext>
            </a:extLst>
          </p:cNvPr>
          <p:cNvPicPr>
            <a:picLocks noChangeAspect="1"/>
          </p:cNvPicPr>
          <p:nvPr/>
        </p:nvPicPr>
        <p:blipFill>
          <a:blip r:embed="rId6"/>
          <a:stretch>
            <a:fillRect/>
          </a:stretch>
        </p:blipFill>
        <p:spPr>
          <a:xfrm>
            <a:off x="379002" y="4267720"/>
            <a:ext cx="7772400" cy="2352033"/>
          </a:xfrm>
          <a:prstGeom prst="rect">
            <a:avLst/>
          </a:prstGeom>
        </p:spPr>
      </p:pic>
      <p:sp>
        <p:nvSpPr>
          <p:cNvPr id="7" name="Rectangle 6">
            <a:extLst>
              <a:ext uri="{FF2B5EF4-FFF2-40B4-BE49-F238E27FC236}">
                <a16:creationId xmlns:a16="http://schemas.microsoft.com/office/drawing/2014/main" id="{4EE527B8-4CFC-20FA-6D9E-B1BF8C5222E8}"/>
              </a:ext>
            </a:extLst>
          </p:cNvPr>
          <p:cNvSpPr/>
          <p:nvPr/>
        </p:nvSpPr>
        <p:spPr>
          <a:xfrm>
            <a:off x="457200" y="453354"/>
            <a:ext cx="6735029" cy="148739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4000" dirty="0">
                <a:latin typeface="Book Antiqua" panose="02040602050305030304" pitchFamily="18" charset="0"/>
              </a:rPr>
              <a:t> SOSTEGNO FINANZIARIO Erasmus </a:t>
            </a:r>
            <a:r>
              <a:rPr lang="it-IT" sz="4000" dirty="0" err="1">
                <a:latin typeface="Book Antiqua" panose="02040602050305030304" pitchFamily="18" charset="0"/>
              </a:rPr>
              <a:t>Traineeship</a:t>
            </a:r>
            <a:endParaRPr lang="en-US" sz="4000" b="1" dirty="0">
              <a:latin typeface="Book Antiqua" panose="02040602050305030304" pitchFamily="18" charset="0"/>
            </a:endParaRPr>
          </a:p>
        </p:txBody>
      </p:sp>
    </p:spTree>
    <p:extLst>
      <p:ext uri="{BB962C8B-B14F-4D97-AF65-F5344CB8AC3E}">
        <p14:creationId xmlns:p14="http://schemas.microsoft.com/office/powerpoint/2010/main" val="141826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Un'ala di aereo nel cielo con bellissime nuvole blu sul lato della finestra  | Foto Premium">
            <a:extLst>
              <a:ext uri="{FF2B5EF4-FFF2-40B4-BE49-F238E27FC236}">
                <a16:creationId xmlns:a16="http://schemas.microsoft.com/office/drawing/2014/main" id="{4136ED8F-C160-805C-2B25-A586D1125B17}"/>
              </a:ext>
            </a:extLst>
          </p:cNvPr>
          <p:cNvPicPr>
            <a:picLocks noChangeAspect="1" noChangeArrowheads="1"/>
          </p:cNvPicPr>
          <p:nvPr/>
        </p:nvPicPr>
        <p:blipFill>
          <a:blip r:embed="rId2">
            <a:alphaModFix amt="64000"/>
            <a:extLst>
              <a:ext uri="{28A0092B-C50C-407E-A947-70E740481C1C}">
                <a14:useLocalDpi xmlns:a14="http://schemas.microsoft.com/office/drawing/2010/main" val="0"/>
              </a:ext>
            </a:extLst>
          </a:blip>
          <a:srcRect/>
          <a:stretch>
            <a:fillRect/>
          </a:stretch>
        </p:blipFill>
        <p:spPr bwMode="auto">
          <a:xfrm>
            <a:off x="0" y="5478"/>
            <a:ext cx="12191999" cy="6852522"/>
          </a:xfrm>
          <a:prstGeom prst="rect">
            <a:avLst/>
          </a:prstGeom>
          <a:noFill/>
          <a:extLst>
            <a:ext uri="{909E8E84-426E-40DD-AFC4-6F175D3DCCD1}">
              <a14:hiddenFill xmlns:a14="http://schemas.microsoft.com/office/drawing/2010/main">
                <a:solidFill>
                  <a:srgbClr val="FFFFFF"/>
                </a:solidFill>
              </a14:hiddenFill>
            </a:ext>
          </a:extLst>
        </p:spPr>
      </p:pic>
      <p:sp>
        <p:nvSpPr>
          <p:cNvPr id="5" name="Frame 4">
            <a:extLst>
              <a:ext uri="{FF2B5EF4-FFF2-40B4-BE49-F238E27FC236}">
                <a16:creationId xmlns:a16="http://schemas.microsoft.com/office/drawing/2014/main" id="{1A13B6CC-2DFC-19C5-B796-7E6FF2E7B884}"/>
              </a:ext>
            </a:extLst>
          </p:cNvPr>
          <p:cNvSpPr/>
          <p:nvPr/>
        </p:nvSpPr>
        <p:spPr>
          <a:xfrm>
            <a:off x="0" y="0"/>
            <a:ext cx="12192000" cy="6858000"/>
          </a:xfrm>
          <a:prstGeom prst="frame">
            <a:avLst>
              <a:gd name="adj1" fmla="val 135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10" name="Rectangle 6">
            <a:extLst>
              <a:ext uri="{FF2B5EF4-FFF2-40B4-BE49-F238E27FC236}">
                <a16:creationId xmlns:a16="http://schemas.microsoft.com/office/drawing/2014/main" id="{BC008BB8-2009-34D5-93FB-EFE550545514}"/>
              </a:ext>
            </a:extLst>
          </p:cNvPr>
          <p:cNvSpPr/>
          <p:nvPr/>
        </p:nvSpPr>
        <p:spPr>
          <a:xfrm>
            <a:off x="457199" y="462455"/>
            <a:ext cx="6879053" cy="152805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4000" dirty="0">
                <a:latin typeface="Book Antiqua" panose="02040602050305030304" pitchFamily="18" charset="0"/>
              </a:rPr>
              <a:t> </a:t>
            </a:r>
            <a:r>
              <a:rPr lang="it-IT" sz="3400" dirty="0">
                <a:latin typeface="Book Antiqua" panose="02040602050305030304" pitchFamily="18" charset="0"/>
              </a:rPr>
              <a:t>SOSTEGNO FINANZIARIO per Mobilità di breve durata</a:t>
            </a:r>
            <a:endParaRPr lang="en-US" sz="3400" b="1" dirty="0">
              <a:latin typeface="Book Antiqua" panose="02040602050305030304" pitchFamily="18" charset="0"/>
            </a:endParaRPr>
          </a:p>
        </p:txBody>
      </p:sp>
      <p:pic>
        <p:nvPicPr>
          <p:cNvPr id="13" name="Immagine 11">
            <a:extLst>
              <a:ext uri="{FF2B5EF4-FFF2-40B4-BE49-F238E27FC236}">
                <a16:creationId xmlns:a16="http://schemas.microsoft.com/office/drawing/2014/main" id="{8C948DF0-67D8-C1A4-6009-C3D971983C9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61986" y="5450669"/>
            <a:ext cx="1317320" cy="1205400"/>
          </a:xfrm>
          <a:prstGeom prst="rect">
            <a:avLst/>
          </a:prstGeom>
        </p:spPr>
      </p:pic>
      <p:sp>
        <p:nvSpPr>
          <p:cNvPr id="14" name="Rectangle 13">
            <a:extLst>
              <a:ext uri="{FF2B5EF4-FFF2-40B4-BE49-F238E27FC236}">
                <a16:creationId xmlns:a16="http://schemas.microsoft.com/office/drawing/2014/main" id="{E180E795-1FE6-514C-7507-81CA7D69536B}"/>
              </a:ext>
            </a:extLst>
          </p:cNvPr>
          <p:cNvSpPr/>
          <p:nvPr/>
        </p:nvSpPr>
        <p:spPr>
          <a:xfrm>
            <a:off x="9458324" y="5572124"/>
            <a:ext cx="2424881" cy="1083945"/>
          </a:xfrm>
          <a:prstGeom prst="rect">
            <a:avLst/>
          </a:prstGeom>
          <a:gradFill>
            <a:gsLst>
              <a:gs pos="0">
                <a:schemeClr val="accent5">
                  <a:lumMod val="110000"/>
                  <a:satMod val="105000"/>
                  <a:tint val="67000"/>
                  <a:alpha val="7500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endParaRPr lang="it-IT" sz="4400" b="1" u="sng" dirty="0">
              <a:solidFill>
                <a:srgbClr val="FF0000"/>
              </a:solidFill>
            </a:endParaRPr>
          </a:p>
        </p:txBody>
      </p:sp>
      <p:pic>
        <p:nvPicPr>
          <p:cNvPr id="15" name="Immagine 3">
            <a:extLst>
              <a:ext uri="{FF2B5EF4-FFF2-40B4-BE49-F238E27FC236}">
                <a16:creationId xmlns:a16="http://schemas.microsoft.com/office/drawing/2014/main" id="{6DC38427-5C5A-C505-3E01-A8531447A59A}"/>
              </a:ext>
            </a:extLst>
          </p:cNvPr>
          <p:cNvPicPr>
            <a:picLocks noChangeAspect="1"/>
          </p:cNvPicPr>
          <p:nvPr/>
        </p:nvPicPr>
        <p:blipFill>
          <a:blip r:embed="rId4"/>
          <a:stretch>
            <a:fillRect/>
          </a:stretch>
        </p:blipFill>
        <p:spPr>
          <a:xfrm>
            <a:off x="9628978" y="5670256"/>
            <a:ext cx="2058198" cy="886691"/>
          </a:xfrm>
          <a:prstGeom prst="rect">
            <a:avLst/>
          </a:prstGeom>
        </p:spPr>
      </p:pic>
      <p:pic>
        <p:nvPicPr>
          <p:cNvPr id="2050" name="Picture 2">
            <a:extLst>
              <a:ext uri="{FF2B5EF4-FFF2-40B4-BE49-F238E27FC236}">
                <a16:creationId xmlns:a16="http://schemas.microsoft.com/office/drawing/2014/main" id="{673839E2-C6B7-8CFA-386D-C92EDFA00EE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61986" y="221942"/>
            <a:ext cx="4034591" cy="3674053"/>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EE991373-B5EB-A29A-F3BC-3FE11ADB7507}"/>
              </a:ext>
            </a:extLst>
          </p:cNvPr>
          <p:cNvPicPr>
            <a:picLocks noChangeAspect="1"/>
          </p:cNvPicPr>
          <p:nvPr/>
        </p:nvPicPr>
        <p:blipFill>
          <a:blip r:embed="rId6"/>
          <a:stretch>
            <a:fillRect/>
          </a:stretch>
        </p:blipFill>
        <p:spPr>
          <a:xfrm>
            <a:off x="457200" y="2260900"/>
            <a:ext cx="8639108" cy="2459746"/>
          </a:xfrm>
          <a:prstGeom prst="rect">
            <a:avLst/>
          </a:prstGeom>
        </p:spPr>
      </p:pic>
      <p:sp>
        <p:nvSpPr>
          <p:cNvPr id="7" name="Rectangle 2">
            <a:extLst>
              <a:ext uri="{FF2B5EF4-FFF2-40B4-BE49-F238E27FC236}">
                <a16:creationId xmlns:a16="http://schemas.microsoft.com/office/drawing/2014/main" id="{576827C1-8DBD-DAE8-8F99-3C0C0DB9943F}"/>
              </a:ext>
            </a:extLst>
          </p:cNvPr>
          <p:cNvSpPr/>
          <p:nvPr/>
        </p:nvSpPr>
        <p:spPr>
          <a:xfrm>
            <a:off x="457200" y="4843849"/>
            <a:ext cx="6879054" cy="1942583"/>
          </a:xfrm>
          <a:prstGeom prst="rect">
            <a:avLst/>
          </a:prstGeom>
          <a:solidFill>
            <a:schemeClr val="accent5">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bg1"/>
                </a:solidFill>
                <a:effectLst/>
                <a:latin typeface="Helvetica" pitchFamily="2" charset="0"/>
              </a:rPr>
              <a:t>E’ inoltre previsto un contributo una tantum pari a € 100 per le mobilità fino a 14 giorni e € 150 per le mobilità tra 15 e 30 giorni a favore di studenti e neo laureati con minori opportunità con ISEE fino a €15.000 valido per le prestazioni universitarie presentato all’atto di tale iscrizione all’anno accademico 2023-24.</a:t>
            </a:r>
          </a:p>
        </p:txBody>
      </p:sp>
    </p:spTree>
    <p:extLst>
      <p:ext uri="{BB962C8B-B14F-4D97-AF65-F5344CB8AC3E}">
        <p14:creationId xmlns:p14="http://schemas.microsoft.com/office/powerpoint/2010/main" val="373167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Un'ala di aereo nel cielo con bellissime nuvole blu sul lato della finestra  | Foto Premium">
            <a:extLst>
              <a:ext uri="{FF2B5EF4-FFF2-40B4-BE49-F238E27FC236}">
                <a16:creationId xmlns:a16="http://schemas.microsoft.com/office/drawing/2014/main" id="{4136ED8F-C160-805C-2B25-A586D1125B17}"/>
              </a:ext>
            </a:extLst>
          </p:cNvPr>
          <p:cNvPicPr>
            <a:picLocks noChangeAspect="1" noChangeArrowheads="1"/>
          </p:cNvPicPr>
          <p:nvPr/>
        </p:nvPicPr>
        <p:blipFill>
          <a:blip r:embed="rId2">
            <a:alphaModFix amt="64000"/>
            <a:extLst>
              <a:ext uri="{28A0092B-C50C-407E-A947-70E740481C1C}">
                <a14:useLocalDpi xmlns:a14="http://schemas.microsoft.com/office/drawing/2010/main" val="0"/>
              </a:ext>
            </a:extLst>
          </a:blip>
          <a:srcRect/>
          <a:stretch>
            <a:fillRect/>
          </a:stretch>
        </p:blipFill>
        <p:spPr bwMode="auto">
          <a:xfrm>
            <a:off x="0" y="5478"/>
            <a:ext cx="12191999" cy="6852522"/>
          </a:xfrm>
          <a:prstGeom prst="rect">
            <a:avLst/>
          </a:prstGeom>
          <a:noFill/>
          <a:extLst>
            <a:ext uri="{909E8E84-426E-40DD-AFC4-6F175D3DCCD1}">
              <a14:hiddenFill xmlns:a14="http://schemas.microsoft.com/office/drawing/2010/main">
                <a:solidFill>
                  <a:srgbClr val="FFFFFF"/>
                </a:solidFill>
              </a14:hiddenFill>
            </a:ext>
          </a:extLst>
        </p:spPr>
      </p:pic>
      <p:sp>
        <p:nvSpPr>
          <p:cNvPr id="5" name="Frame 4">
            <a:extLst>
              <a:ext uri="{FF2B5EF4-FFF2-40B4-BE49-F238E27FC236}">
                <a16:creationId xmlns:a16="http://schemas.microsoft.com/office/drawing/2014/main" id="{1A13B6CC-2DFC-19C5-B796-7E6FF2E7B884}"/>
              </a:ext>
            </a:extLst>
          </p:cNvPr>
          <p:cNvSpPr/>
          <p:nvPr/>
        </p:nvSpPr>
        <p:spPr>
          <a:xfrm>
            <a:off x="0" y="0"/>
            <a:ext cx="12192000" cy="6858000"/>
          </a:xfrm>
          <a:prstGeom prst="frame">
            <a:avLst>
              <a:gd name="adj1" fmla="val 135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10" name="Rectangle 6">
            <a:extLst>
              <a:ext uri="{FF2B5EF4-FFF2-40B4-BE49-F238E27FC236}">
                <a16:creationId xmlns:a16="http://schemas.microsoft.com/office/drawing/2014/main" id="{BC008BB8-2009-34D5-93FB-EFE550545514}"/>
              </a:ext>
            </a:extLst>
          </p:cNvPr>
          <p:cNvSpPr/>
          <p:nvPr/>
        </p:nvSpPr>
        <p:spPr>
          <a:xfrm>
            <a:off x="266700" y="195114"/>
            <a:ext cx="7995286" cy="107184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4000" dirty="0">
                <a:latin typeface="Book Antiqua" panose="02040602050305030304" pitchFamily="18" charset="0"/>
              </a:rPr>
              <a:t> </a:t>
            </a:r>
            <a:r>
              <a:rPr lang="it-IT" sz="3400" dirty="0">
                <a:latin typeface="Book Antiqua" panose="02040602050305030304" pitchFamily="18" charset="0"/>
              </a:rPr>
              <a:t>SO</a:t>
            </a:r>
            <a:r>
              <a:rPr lang="it-IT" sz="3000" dirty="0">
                <a:latin typeface="Book Antiqua" panose="02040602050305030304" pitchFamily="18" charset="0"/>
              </a:rPr>
              <a:t>STEGNO FINANZIARIO per </a:t>
            </a:r>
            <a:r>
              <a:rPr lang="it-IT" sz="3200" dirty="0">
                <a:latin typeface="Book Antiqua" panose="02040602050305030304" pitchFamily="18" charset="0"/>
              </a:rPr>
              <a:t>Mobilità di breve durata</a:t>
            </a:r>
            <a:endParaRPr lang="en-US" sz="3000" b="1" dirty="0">
              <a:latin typeface="Book Antiqua" panose="02040602050305030304" pitchFamily="18" charset="0"/>
            </a:endParaRPr>
          </a:p>
        </p:txBody>
      </p:sp>
      <p:pic>
        <p:nvPicPr>
          <p:cNvPr id="13" name="Immagine 11">
            <a:extLst>
              <a:ext uri="{FF2B5EF4-FFF2-40B4-BE49-F238E27FC236}">
                <a16:creationId xmlns:a16="http://schemas.microsoft.com/office/drawing/2014/main" id="{8C948DF0-67D8-C1A4-6009-C3D971983C9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61986" y="5450669"/>
            <a:ext cx="1317320" cy="1205400"/>
          </a:xfrm>
          <a:prstGeom prst="rect">
            <a:avLst/>
          </a:prstGeom>
        </p:spPr>
      </p:pic>
      <p:sp>
        <p:nvSpPr>
          <p:cNvPr id="14" name="Rectangle 13">
            <a:extLst>
              <a:ext uri="{FF2B5EF4-FFF2-40B4-BE49-F238E27FC236}">
                <a16:creationId xmlns:a16="http://schemas.microsoft.com/office/drawing/2014/main" id="{E180E795-1FE6-514C-7507-81CA7D69536B}"/>
              </a:ext>
            </a:extLst>
          </p:cNvPr>
          <p:cNvSpPr/>
          <p:nvPr/>
        </p:nvSpPr>
        <p:spPr>
          <a:xfrm>
            <a:off x="9458324" y="5572124"/>
            <a:ext cx="2424881" cy="1083945"/>
          </a:xfrm>
          <a:prstGeom prst="rect">
            <a:avLst/>
          </a:prstGeom>
          <a:gradFill>
            <a:gsLst>
              <a:gs pos="0">
                <a:schemeClr val="accent5">
                  <a:lumMod val="110000"/>
                  <a:satMod val="105000"/>
                  <a:tint val="67000"/>
                  <a:alpha val="7500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endParaRPr lang="it-IT" sz="4400" b="1" u="sng" dirty="0">
              <a:solidFill>
                <a:srgbClr val="FF0000"/>
              </a:solidFill>
            </a:endParaRPr>
          </a:p>
        </p:txBody>
      </p:sp>
      <p:pic>
        <p:nvPicPr>
          <p:cNvPr id="15" name="Immagine 3">
            <a:extLst>
              <a:ext uri="{FF2B5EF4-FFF2-40B4-BE49-F238E27FC236}">
                <a16:creationId xmlns:a16="http://schemas.microsoft.com/office/drawing/2014/main" id="{6DC38427-5C5A-C505-3E01-A8531447A59A}"/>
              </a:ext>
            </a:extLst>
          </p:cNvPr>
          <p:cNvPicPr>
            <a:picLocks noChangeAspect="1"/>
          </p:cNvPicPr>
          <p:nvPr/>
        </p:nvPicPr>
        <p:blipFill>
          <a:blip r:embed="rId4"/>
          <a:stretch>
            <a:fillRect/>
          </a:stretch>
        </p:blipFill>
        <p:spPr>
          <a:xfrm>
            <a:off x="9628978" y="5670256"/>
            <a:ext cx="2058198" cy="886691"/>
          </a:xfrm>
          <a:prstGeom prst="rect">
            <a:avLst/>
          </a:prstGeom>
        </p:spPr>
      </p:pic>
      <p:pic>
        <p:nvPicPr>
          <p:cNvPr id="2050" name="Picture 2">
            <a:extLst>
              <a:ext uri="{FF2B5EF4-FFF2-40B4-BE49-F238E27FC236}">
                <a16:creationId xmlns:a16="http://schemas.microsoft.com/office/drawing/2014/main" id="{673839E2-C6B7-8CFA-386D-C92EDFA00EE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0709" y="1095429"/>
            <a:ext cx="4034591" cy="3674053"/>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60438B04-CBCD-428B-EB76-996922CDCFD9}"/>
              </a:ext>
            </a:extLst>
          </p:cNvPr>
          <p:cNvPicPr>
            <a:picLocks noChangeAspect="1"/>
          </p:cNvPicPr>
          <p:nvPr/>
        </p:nvPicPr>
        <p:blipFill>
          <a:blip r:embed="rId6"/>
          <a:stretch>
            <a:fillRect/>
          </a:stretch>
        </p:blipFill>
        <p:spPr>
          <a:xfrm>
            <a:off x="821155" y="1462073"/>
            <a:ext cx="6785760" cy="5200813"/>
          </a:xfrm>
          <a:prstGeom prst="rect">
            <a:avLst/>
          </a:prstGeom>
        </p:spPr>
      </p:pic>
    </p:spTree>
    <p:extLst>
      <p:ext uri="{BB962C8B-B14F-4D97-AF65-F5344CB8AC3E}">
        <p14:creationId xmlns:p14="http://schemas.microsoft.com/office/powerpoint/2010/main" val="1375034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iconoscimento titolo Igienista dentale">
            <a:extLst>
              <a:ext uri="{FF2B5EF4-FFF2-40B4-BE49-F238E27FC236}">
                <a16:creationId xmlns:a16="http://schemas.microsoft.com/office/drawing/2014/main" id="{09AB12B7-FF2F-260A-9767-764050E3D483}"/>
              </a:ext>
            </a:extLst>
          </p:cNvPr>
          <p:cNvPicPr>
            <a:picLocks noChangeAspect="1" noChangeArrowheads="1"/>
          </p:cNvPicPr>
          <p:nvPr/>
        </p:nvPicPr>
        <p:blipFill>
          <a:blip r:embed="rId2">
            <a:alphaModFix amt="46000"/>
            <a:extLst>
              <a:ext uri="{28A0092B-C50C-407E-A947-70E740481C1C}">
                <a14:useLocalDpi xmlns:a14="http://schemas.microsoft.com/office/drawing/2010/main" val="0"/>
              </a:ext>
            </a:extLst>
          </a:blip>
          <a:srcRect/>
          <a:stretch>
            <a:fillRect/>
          </a:stretch>
        </p:blipFill>
        <p:spPr bwMode="auto">
          <a:xfrm>
            <a:off x="0" y="2857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7EDD1A5-E374-970C-CAD0-A8FD496E1822}"/>
              </a:ext>
            </a:extLst>
          </p:cNvPr>
          <p:cNvSpPr/>
          <p:nvPr/>
        </p:nvSpPr>
        <p:spPr>
          <a:xfrm>
            <a:off x="792954" y="3698503"/>
            <a:ext cx="10379301" cy="1396263"/>
          </a:xfrm>
          <a:prstGeom prst="rect">
            <a:avLst/>
          </a:prstGeom>
          <a:solidFill>
            <a:schemeClr val="bg1">
              <a:alpha val="82272"/>
            </a:schemeClr>
          </a:solidFill>
          <a:effectLst>
            <a:softEdge rad="74839"/>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ctangle 1">
            <a:extLst>
              <a:ext uri="{FF2B5EF4-FFF2-40B4-BE49-F238E27FC236}">
                <a16:creationId xmlns:a16="http://schemas.microsoft.com/office/drawing/2014/main" id="{C9F00883-E0F1-EE45-2152-A16FC0AC882D}"/>
              </a:ext>
            </a:extLst>
          </p:cNvPr>
          <p:cNvSpPr/>
          <p:nvPr/>
        </p:nvSpPr>
        <p:spPr>
          <a:xfrm>
            <a:off x="807243" y="2667933"/>
            <a:ext cx="6150769" cy="1146823"/>
          </a:xfrm>
          <a:prstGeom prst="rect">
            <a:avLst/>
          </a:prstGeom>
          <a:solidFill>
            <a:schemeClr val="bg1">
              <a:alpha val="82272"/>
            </a:schemeClr>
          </a:solidFill>
          <a:effectLst>
            <a:softEdge rad="44876"/>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4F7A36CD-7293-E3CD-0518-29F0277BA17C}"/>
              </a:ext>
            </a:extLst>
          </p:cNvPr>
          <p:cNvSpPr txBox="1"/>
          <p:nvPr/>
        </p:nvSpPr>
        <p:spPr>
          <a:xfrm>
            <a:off x="792954" y="2696507"/>
            <a:ext cx="6179345" cy="1015663"/>
          </a:xfrm>
          <a:prstGeom prst="rect">
            <a:avLst/>
          </a:prstGeom>
          <a:noFill/>
        </p:spPr>
        <p:txBody>
          <a:bodyPr wrap="square" rtlCol="0">
            <a:spAutoFit/>
          </a:bodyPr>
          <a:lstStyle/>
          <a:p>
            <a:r>
              <a:rPr lang="it-IT" sz="2000" b="1" dirty="0">
                <a:solidFill>
                  <a:schemeClr val="accent1">
                    <a:lumMod val="50000"/>
                  </a:schemeClr>
                </a:solidFill>
              </a:rPr>
              <a:t>Al termine del periodo di tirocinio, l’Ente ospitante dovrà rilasciare allo studente un attestato debitamente firmato con i risultati conseguiti (</a:t>
            </a:r>
            <a:r>
              <a:rPr lang="it-IT" sz="2000" b="1" dirty="0" err="1">
                <a:solidFill>
                  <a:schemeClr val="accent1">
                    <a:lumMod val="50000"/>
                  </a:schemeClr>
                </a:solidFill>
              </a:rPr>
              <a:t>Traineeship</a:t>
            </a:r>
            <a:r>
              <a:rPr lang="it-IT" sz="2000" b="1" dirty="0">
                <a:solidFill>
                  <a:schemeClr val="accent1">
                    <a:lumMod val="50000"/>
                  </a:schemeClr>
                </a:solidFill>
              </a:rPr>
              <a:t> Certificate). </a:t>
            </a:r>
          </a:p>
        </p:txBody>
      </p:sp>
      <p:sp>
        <p:nvSpPr>
          <p:cNvPr id="5" name="Frame 4">
            <a:extLst>
              <a:ext uri="{FF2B5EF4-FFF2-40B4-BE49-F238E27FC236}">
                <a16:creationId xmlns:a16="http://schemas.microsoft.com/office/drawing/2014/main" id="{3157447D-0EAD-7A2F-6088-EE2DD12642F2}"/>
              </a:ext>
            </a:extLst>
          </p:cNvPr>
          <p:cNvSpPr/>
          <p:nvPr/>
        </p:nvSpPr>
        <p:spPr>
          <a:xfrm>
            <a:off x="0" y="0"/>
            <a:ext cx="12192000" cy="6858000"/>
          </a:xfrm>
          <a:prstGeom prst="frame">
            <a:avLst>
              <a:gd name="adj1" fmla="val 135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6" name="Rectangle 6">
            <a:extLst>
              <a:ext uri="{FF2B5EF4-FFF2-40B4-BE49-F238E27FC236}">
                <a16:creationId xmlns:a16="http://schemas.microsoft.com/office/drawing/2014/main" id="{7758DFC3-6DEF-F12B-55F8-29430C38D96D}"/>
              </a:ext>
            </a:extLst>
          </p:cNvPr>
          <p:cNvSpPr/>
          <p:nvPr/>
        </p:nvSpPr>
        <p:spPr>
          <a:xfrm>
            <a:off x="807242" y="665309"/>
            <a:ext cx="6130795" cy="160663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4000" b="1" dirty="0">
                <a:solidFill>
                  <a:schemeClr val="bg1"/>
                </a:solidFill>
                <a:latin typeface="Book Antiqua" panose="02040602050305030304" pitchFamily="18" charset="0"/>
              </a:rPr>
              <a:t>RICONOSCIMENTO ACCADEMICO</a:t>
            </a:r>
          </a:p>
        </p:txBody>
      </p:sp>
      <p:sp>
        <p:nvSpPr>
          <p:cNvPr id="8" name="Rectangle 7">
            <a:extLst>
              <a:ext uri="{FF2B5EF4-FFF2-40B4-BE49-F238E27FC236}">
                <a16:creationId xmlns:a16="http://schemas.microsoft.com/office/drawing/2014/main" id="{2A81F6EA-0F14-6CF3-7CFC-07E0B5D637F6}"/>
              </a:ext>
            </a:extLst>
          </p:cNvPr>
          <p:cNvSpPr/>
          <p:nvPr/>
        </p:nvSpPr>
        <p:spPr>
          <a:xfrm>
            <a:off x="9458324" y="5572124"/>
            <a:ext cx="2424881" cy="1083945"/>
          </a:xfrm>
          <a:prstGeom prst="rect">
            <a:avLst/>
          </a:prstGeom>
          <a:gradFill>
            <a:gsLst>
              <a:gs pos="0">
                <a:schemeClr val="accent5">
                  <a:lumMod val="110000"/>
                  <a:satMod val="105000"/>
                  <a:tint val="67000"/>
                  <a:alpha val="7500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endParaRPr lang="it-IT" sz="4400" b="1" u="sng" dirty="0">
              <a:solidFill>
                <a:srgbClr val="FF0000"/>
              </a:solidFill>
            </a:endParaRPr>
          </a:p>
        </p:txBody>
      </p:sp>
      <p:pic>
        <p:nvPicPr>
          <p:cNvPr id="9" name="Immagine 3">
            <a:extLst>
              <a:ext uri="{FF2B5EF4-FFF2-40B4-BE49-F238E27FC236}">
                <a16:creationId xmlns:a16="http://schemas.microsoft.com/office/drawing/2014/main" id="{C3CBAFDE-D812-EC50-32D9-45E329D3EA71}"/>
              </a:ext>
            </a:extLst>
          </p:cNvPr>
          <p:cNvPicPr>
            <a:picLocks noChangeAspect="1"/>
          </p:cNvPicPr>
          <p:nvPr/>
        </p:nvPicPr>
        <p:blipFill>
          <a:blip r:embed="rId3"/>
          <a:stretch>
            <a:fillRect/>
          </a:stretch>
        </p:blipFill>
        <p:spPr>
          <a:xfrm>
            <a:off x="9628978" y="5670256"/>
            <a:ext cx="2058198" cy="886691"/>
          </a:xfrm>
          <a:prstGeom prst="rect">
            <a:avLst/>
          </a:prstGeom>
        </p:spPr>
      </p:pic>
      <p:pic>
        <p:nvPicPr>
          <p:cNvPr id="17410" name="Picture 2" descr="Attestati di Partecipazione e Certificati: Modelli Gratis | Canva">
            <a:extLst>
              <a:ext uri="{FF2B5EF4-FFF2-40B4-BE49-F238E27FC236}">
                <a16:creationId xmlns:a16="http://schemas.microsoft.com/office/drawing/2014/main" id="{1D49F1CD-AEFD-0407-C751-18127B5C3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100" y="665309"/>
            <a:ext cx="4121731" cy="29137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D01B9CD-3578-54D7-68C4-C2A694730083}"/>
              </a:ext>
            </a:extLst>
          </p:cNvPr>
          <p:cNvSpPr txBox="1"/>
          <p:nvPr/>
        </p:nvSpPr>
        <p:spPr>
          <a:xfrm>
            <a:off x="792955" y="3345997"/>
            <a:ext cx="10548938" cy="3170099"/>
          </a:xfrm>
          <a:prstGeom prst="rect">
            <a:avLst/>
          </a:prstGeom>
          <a:noFill/>
        </p:spPr>
        <p:txBody>
          <a:bodyPr wrap="square">
            <a:spAutoFit/>
          </a:bodyPr>
          <a:lstStyle/>
          <a:p>
            <a:endParaRPr lang="it-IT" sz="2000" b="1" dirty="0">
              <a:solidFill>
                <a:schemeClr val="accent1">
                  <a:lumMod val="50000"/>
                </a:schemeClr>
              </a:solidFill>
            </a:endParaRPr>
          </a:p>
          <a:p>
            <a:r>
              <a:rPr lang="it-IT" sz="2000" b="1" dirty="0">
                <a:solidFill>
                  <a:schemeClr val="accent1">
                    <a:lumMod val="50000"/>
                  </a:schemeClr>
                </a:solidFill>
              </a:rPr>
              <a:t>1. gli studenti iscritti ad un corso di studi triennale, magistrale e magistrale a ciclo unico,</a:t>
            </a:r>
          </a:p>
          <a:p>
            <a:r>
              <a:rPr lang="it-IT" sz="2000" b="1" dirty="0">
                <a:solidFill>
                  <a:schemeClr val="accent1">
                    <a:lumMod val="50000"/>
                  </a:schemeClr>
                </a:solidFill>
              </a:rPr>
              <a:t>dovranno caricare il </a:t>
            </a:r>
            <a:r>
              <a:rPr lang="it-IT" sz="2000" b="1" dirty="0" err="1">
                <a:solidFill>
                  <a:schemeClr val="accent1">
                    <a:lumMod val="50000"/>
                  </a:schemeClr>
                </a:solidFill>
              </a:rPr>
              <a:t>Traineeship</a:t>
            </a:r>
            <a:r>
              <a:rPr lang="it-IT" sz="2000" b="1" dirty="0">
                <a:solidFill>
                  <a:schemeClr val="accent1">
                    <a:lumMod val="50000"/>
                  </a:schemeClr>
                </a:solidFill>
              </a:rPr>
              <a:t> Certificate su MOBILITY.UNINA.IT e trasmettere al</a:t>
            </a:r>
          </a:p>
          <a:p>
            <a:r>
              <a:rPr lang="it-IT" sz="2000" b="1" dirty="0">
                <a:solidFill>
                  <a:schemeClr val="accent1">
                    <a:lumMod val="50000"/>
                  </a:schemeClr>
                </a:solidFill>
              </a:rPr>
              <a:t>referente Erasmus del proprio Dipartimento/Corso di studi;</a:t>
            </a:r>
          </a:p>
          <a:p>
            <a:r>
              <a:rPr lang="it-IT" sz="2000" b="1" dirty="0">
                <a:solidFill>
                  <a:schemeClr val="accent1">
                    <a:lumMod val="50000"/>
                  </a:schemeClr>
                </a:solidFill>
              </a:rPr>
              <a:t>2. gli studenti di dottorato e/o di Scuole di Specializzazione dovranno trasmettere il</a:t>
            </a:r>
          </a:p>
          <a:p>
            <a:r>
              <a:rPr lang="it-IT" sz="2000" b="1" dirty="0" err="1">
                <a:solidFill>
                  <a:schemeClr val="accent1">
                    <a:lumMod val="50000"/>
                  </a:schemeClr>
                </a:solidFill>
              </a:rPr>
              <a:t>Traineeship</a:t>
            </a:r>
            <a:r>
              <a:rPr lang="it-IT" sz="2000" b="1" dirty="0">
                <a:solidFill>
                  <a:schemeClr val="accent1">
                    <a:lumMod val="50000"/>
                  </a:schemeClr>
                </a:solidFill>
              </a:rPr>
              <a:t> certificate via email a: </a:t>
            </a:r>
            <a:r>
              <a:rPr lang="it-IT" sz="2000" b="1" dirty="0" err="1">
                <a:solidFill>
                  <a:schemeClr val="accent1">
                    <a:lumMod val="50000"/>
                  </a:schemeClr>
                </a:solidFill>
              </a:rPr>
              <a:t>emanuele.barletta@unina.it</a:t>
            </a:r>
            <a:r>
              <a:rPr lang="it-IT" sz="2000" b="1" dirty="0">
                <a:solidFill>
                  <a:schemeClr val="accent1">
                    <a:lumMod val="50000"/>
                  </a:schemeClr>
                </a:solidFill>
              </a:rPr>
              <a:t> e al referente</a:t>
            </a:r>
          </a:p>
          <a:p>
            <a:r>
              <a:rPr lang="it-IT" sz="2000" b="1" dirty="0">
                <a:solidFill>
                  <a:schemeClr val="accent1">
                    <a:lumMod val="50000"/>
                  </a:schemeClr>
                </a:solidFill>
              </a:rPr>
              <a:t>Erasmus del proprio Dipartimento/Corso di studi.</a:t>
            </a:r>
          </a:p>
          <a:p>
            <a:r>
              <a:rPr lang="it-IT" sz="2000" b="1" dirty="0">
                <a:solidFill>
                  <a:schemeClr val="accent1">
                    <a:lumMod val="50000"/>
                  </a:schemeClr>
                </a:solidFill>
              </a:rPr>
              <a:t>Per tutti i borsisti, il mancato caricamento o invio del </a:t>
            </a:r>
            <a:r>
              <a:rPr lang="it-IT" sz="2000" b="1" dirty="0" err="1">
                <a:solidFill>
                  <a:schemeClr val="accent1">
                    <a:lumMod val="50000"/>
                  </a:schemeClr>
                </a:solidFill>
              </a:rPr>
              <a:t>Traineeship</a:t>
            </a:r>
            <a:r>
              <a:rPr lang="it-IT" sz="2000" b="1" dirty="0">
                <a:solidFill>
                  <a:schemeClr val="accent1">
                    <a:lumMod val="50000"/>
                  </a:schemeClr>
                </a:solidFill>
              </a:rPr>
              <a:t> Certificate a conclusione</a:t>
            </a:r>
          </a:p>
          <a:p>
            <a:r>
              <a:rPr lang="it-IT" sz="2000" b="1" dirty="0">
                <a:solidFill>
                  <a:schemeClr val="accent1">
                    <a:lumMod val="50000"/>
                  </a:schemeClr>
                </a:solidFill>
              </a:rPr>
              <a:t>del tirocinio comporterà la restituzione totale della borsa di studio percepita.</a:t>
            </a:r>
          </a:p>
          <a:p>
            <a:endParaRPr lang="it-IT" sz="2000" b="1" dirty="0">
              <a:solidFill>
                <a:schemeClr val="accent1">
                  <a:lumMod val="50000"/>
                </a:schemeClr>
              </a:solidFill>
            </a:endParaRPr>
          </a:p>
        </p:txBody>
      </p:sp>
    </p:spTree>
    <p:extLst>
      <p:ext uri="{BB962C8B-B14F-4D97-AF65-F5344CB8AC3E}">
        <p14:creationId xmlns:p14="http://schemas.microsoft.com/office/powerpoint/2010/main" val="2546287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868BD76-8062-7224-E553-311C1F0DE916}"/>
              </a:ext>
            </a:extLst>
          </p:cNvPr>
          <p:cNvSpPr/>
          <p:nvPr/>
        </p:nvSpPr>
        <p:spPr>
          <a:xfrm>
            <a:off x="3204043" y="126251"/>
            <a:ext cx="5783913" cy="92692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it-IT" sz="3600" dirty="0">
                <a:latin typeface="Book Antiqua" panose="02040602050305030304" pitchFamily="18" charset="0"/>
              </a:rPr>
              <a:t> CONTATTI UTILI</a:t>
            </a:r>
            <a:endParaRPr lang="en-US" sz="3600" dirty="0">
              <a:latin typeface="Book Antiqua" panose="02040602050305030304" pitchFamily="18" charset="0"/>
            </a:endParaRPr>
          </a:p>
        </p:txBody>
      </p:sp>
      <p:sp>
        <p:nvSpPr>
          <p:cNvPr id="3" name="TextBox 10">
            <a:extLst>
              <a:ext uri="{FF2B5EF4-FFF2-40B4-BE49-F238E27FC236}">
                <a16:creationId xmlns:a16="http://schemas.microsoft.com/office/drawing/2014/main" id="{C000BC1D-413B-2E6C-2416-90B6C905337B}"/>
              </a:ext>
            </a:extLst>
          </p:cNvPr>
          <p:cNvSpPr txBox="1"/>
          <p:nvPr/>
        </p:nvSpPr>
        <p:spPr>
          <a:xfrm>
            <a:off x="397440" y="1441447"/>
            <a:ext cx="4991630" cy="4500399"/>
          </a:xfrm>
          <a:prstGeom prst="rect">
            <a:avLst/>
          </a:prstGeom>
          <a:noFill/>
        </p:spPr>
        <p:txBody>
          <a:bodyPr wrap="square">
            <a:spAutoFit/>
          </a:bodyPr>
          <a:lstStyle/>
          <a:p>
            <a:pPr>
              <a:lnSpc>
                <a:spcPct val="120000"/>
              </a:lnSpc>
            </a:pPr>
            <a:r>
              <a:rPr lang="it-IT" sz="2000" dirty="0">
                <a:solidFill>
                  <a:sysClr val="windowText" lastClr="000000"/>
                </a:solidFill>
                <a:latin typeface="Book Antiqua" panose="02040602050305030304" pitchFamily="18" charset="0"/>
              </a:rPr>
              <a:t>Per gli aspetti amministrativi contattare:</a:t>
            </a:r>
          </a:p>
          <a:p>
            <a:pPr>
              <a:lnSpc>
                <a:spcPct val="120000"/>
              </a:lnSpc>
            </a:pPr>
            <a:r>
              <a:rPr lang="it-IT" sz="2000" b="1" dirty="0">
                <a:solidFill>
                  <a:sysClr val="windowText" lastClr="000000"/>
                </a:solidFill>
                <a:latin typeface="Book Antiqua" panose="02040602050305030304" pitchFamily="18" charset="0"/>
              </a:rPr>
              <a:t>Ufficio per la Didattica presso DICMaPI</a:t>
            </a:r>
          </a:p>
          <a:p>
            <a:pPr>
              <a:lnSpc>
                <a:spcPct val="120000"/>
              </a:lnSpc>
            </a:pPr>
            <a:r>
              <a:rPr lang="it-IT" sz="2000" b="1" dirty="0">
                <a:solidFill>
                  <a:schemeClr val="accent1">
                    <a:lumMod val="50000"/>
                  </a:schemeClr>
                </a:solidFill>
                <a:latin typeface="Book Antiqua" panose="02040602050305030304" pitchFamily="18" charset="0"/>
              </a:rPr>
              <a:t>Capo dell’Ufficio</a:t>
            </a:r>
            <a:r>
              <a:rPr lang="it-IT" sz="2000" dirty="0">
                <a:solidFill>
                  <a:schemeClr val="accent1">
                    <a:lumMod val="50000"/>
                  </a:schemeClr>
                </a:solidFill>
                <a:latin typeface="Book Antiqua" panose="02040602050305030304" pitchFamily="18" charset="0"/>
              </a:rPr>
              <a:t>: </a:t>
            </a:r>
            <a:r>
              <a:rPr lang="it-IT" sz="2000" dirty="0">
                <a:solidFill>
                  <a:sysClr val="windowText" lastClr="000000"/>
                </a:solidFill>
                <a:latin typeface="Book Antiqua" panose="02040602050305030304" pitchFamily="18" charset="0"/>
              </a:rPr>
              <a:t>Paola </a:t>
            </a:r>
            <a:r>
              <a:rPr lang="it-IT" sz="2000" dirty="0" err="1">
                <a:solidFill>
                  <a:sysClr val="windowText" lastClr="000000"/>
                </a:solidFill>
                <a:latin typeface="Book Antiqua" panose="02040602050305030304" pitchFamily="18" charset="0"/>
              </a:rPr>
              <a:t>Desidery</a:t>
            </a:r>
            <a:endParaRPr lang="it-IT" sz="2000" dirty="0">
              <a:solidFill>
                <a:sysClr val="windowText" lastClr="000000"/>
              </a:solidFill>
              <a:latin typeface="Book Antiqua" panose="02040602050305030304" pitchFamily="18" charset="0"/>
            </a:endParaRPr>
          </a:p>
          <a:p>
            <a:pPr>
              <a:lnSpc>
                <a:spcPct val="120000"/>
              </a:lnSpc>
            </a:pPr>
            <a:r>
              <a:rPr lang="it-IT" sz="2000" dirty="0">
                <a:solidFill>
                  <a:sysClr val="windowText" lastClr="000000"/>
                </a:solidFill>
                <a:latin typeface="Book Antiqua" panose="02040602050305030304" pitchFamily="18" charset="0"/>
              </a:rPr>
              <a:t>Referenti: Antonia Collini </a:t>
            </a:r>
          </a:p>
          <a:p>
            <a:pPr>
              <a:lnSpc>
                <a:spcPct val="120000"/>
              </a:lnSpc>
            </a:pPr>
            <a:r>
              <a:rPr lang="it-IT" sz="2000" dirty="0">
                <a:solidFill>
                  <a:sysClr val="windowText" lastClr="000000"/>
                </a:solidFill>
                <a:latin typeface="Book Antiqua" panose="02040602050305030304" pitchFamily="18" charset="0"/>
              </a:rPr>
              <a:t>                   Marco Barreca</a:t>
            </a:r>
          </a:p>
          <a:p>
            <a:pPr>
              <a:lnSpc>
                <a:spcPct val="120000"/>
              </a:lnSpc>
            </a:pPr>
            <a:r>
              <a:rPr lang="it-IT" sz="2000" dirty="0">
                <a:solidFill>
                  <a:sysClr val="windowText" lastClr="000000"/>
                </a:solidFill>
                <a:latin typeface="Book Antiqua" panose="02040602050305030304" pitchFamily="18" charset="0"/>
              </a:rPr>
              <a:t>                   Felice Sansone</a:t>
            </a:r>
          </a:p>
          <a:p>
            <a:pPr>
              <a:lnSpc>
                <a:spcPct val="120000"/>
              </a:lnSpc>
            </a:pPr>
            <a:r>
              <a:rPr lang="it-IT" sz="2000" dirty="0">
                <a:solidFill>
                  <a:sysClr val="windowText" lastClr="000000"/>
                </a:solidFill>
                <a:latin typeface="Book Antiqua" panose="02040602050305030304" pitchFamily="18" charset="0"/>
              </a:rPr>
              <a:t>Tel: +39 08176832552/85988/82595/82393</a:t>
            </a:r>
          </a:p>
          <a:p>
            <a:pPr>
              <a:lnSpc>
                <a:spcPct val="120000"/>
              </a:lnSpc>
            </a:pPr>
            <a:r>
              <a:rPr lang="it-IT" sz="2000" dirty="0">
                <a:solidFill>
                  <a:sysClr val="windowText" lastClr="000000"/>
                </a:solidFill>
                <a:latin typeface="Book Antiqua" panose="02040602050305030304" pitchFamily="18" charset="0"/>
              </a:rPr>
              <a:t>MODALITÀ TEAMS</a:t>
            </a:r>
          </a:p>
          <a:p>
            <a:pPr>
              <a:lnSpc>
                <a:spcPct val="120000"/>
              </a:lnSpc>
            </a:pPr>
            <a:r>
              <a:rPr lang="it-IT" sz="2000" b="1" dirty="0">
                <a:solidFill>
                  <a:sysClr val="windowText" lastClr="000000"/>
                </a:solidFill>
                <a:latin typeface="Book Antiqua" panose="02040602050305030304" pitchFamily="18" charset="0"/>
                <a:hlinkClick r:id="rId2"/>
              </a:rPr>
              <a:t>desidery@unina.it</a:t>
            </a:r>
            <a:r>
              <a:rPr lang="it-IT" sz="2000" b="1" dirty="0">
                <a:solidFill>
                  <a:sysClr val="windowText" lastClr="000000"/>
                </a:solidFill>
                <a:latin typeface="Book Antiqua" panose="02040602050305030304" pitchFamily="18" charset="0"/>
              </a:rPr>
              <a:t> </a:t>
            </a:r>
          </a:p>
          <a:p>
            <a:pPr>
              <a:lnSpc>
                <a:spcPct val="120000"/>
              </a:lnSpc>
            </a:pPr>
            <a:r>
              <a:rPr lang="it-IT" sz="2000" b="1" dirty="0">
                <a:solidFill>
                  <a:sysClr val="windowText" lastClr="000000"/>
                </a:solidFill>
                <a:latin typeface="Book Antiqua" panose="02040602050305030304" pitchFamily="18" charset="0"/>
                <a:hlinkClick r:id="rId3"/>
              </a:rPr>
              <a:t>antonia.collini@unina.it</a:t>
            </a:r>
            <a:endParaRPr lang="it-IT" sz="2000" b="1" dirty="0">
              <a:solidFill>
                <a:sysClr val="windowText" lastClr="000000"/>
              </a:solidFill>
              <a:latin typeface="Book Antiqua" panose="02040602050305030304" pitchFamily="18" charset="0"/>
            </a:endParaRPr>
          </a:p>
          <a:p>
            <a:pPr>
              <a:lnSpc>
                <a:spcPct val="120000"/>
              </a:lnSpc>
            </a:pPr>
            <a:r>
              <a:rPr lang="it-IT" sz="2000" b="1" dirty="0">
                <a:solidFill>
                  <a:sysClr val="windowText" lastClr="000000"/>
                </a:solidFill>
                <a:latin typeface="Book Antiqua" panose="02040602050305030304" pitchFamily="18" charset="0"/>
                <a:hlinkClick r:id="rId4"/>
              </a:rPr>
              <a:t>marco.barreca@unina.it</a:t>
            </a:r>
            <a:endParaRPr lang="it-IT" sz="2000" b="1" dirty="0">
              <a:solidFill>
                <a:sysClr val="windowText" lastClr="000000"/>
              </a:solidFill>
              <a:latin typeface="Book Antiqua" panose="02040602050305030304" pitchFamily="18" charset="0"/>
            </a:endParaRPr>
          </a:p>
          <a:p>
            <a:pPr>
              <a:lnSpc>
                <a:spcPct val="120000"/>
              </a:lnSpc>
            </a:pPr>
            <a:r>
              <a:rPr lang="it-IT" sz="2000" b="1" dirty="0">
                <a:solidFill>
                  <a:sysClr val="windowText" lastClr="000000"/>
                </a:solidFill>
                <a:latin typeface="Book Antiqua" panose="02040602050305030304" pitchFamily="18" charset="0"/>
                <a:hlinkClick r:id="rId5"/>
              </a:rPr>
              <a:t>felice.sansone2@unina.it</a:t>
            </a:r>
            <a:r>
              <a:rPr lang="it-IT" sz="2000" b="1" dirty="0">
                <a:solidFill>
                  <a:sysClr val="windowText" lastClr="000000"/>
                </a:solidFill>
                <a:latin typeface="Book Antiqua" panose="02040602050305030304" pitchFamily="18" charset="0"/>
              </a:rPr>
              <a:t> </a:t>
            </a:r>
            <a:endParaRPr lang="it-IT" sz="2000" dirty="0"/>
          </a:p>
        </p:txBody>
      </p:sp>
      <p:sp>
        <p:nvSpPr>
          <p:cNvPr id="4" name="TextBox 11">
            <a:extLst>
              <a:ext uri="{FF2B5EF4-FFF2-40B4-BE49-F238E27FC236}">
                <a16:creationId xmlns:a16="http://schemas.microsoft.com/office/drawing/2014/main" id="{BD44C588-55D1-A884-BA22-21F5A44F8E34}"/>
              </a:ext>
            </a:extLst>
          </p:cNvPr>
          <p:cNvSpPr txBox="1"/>
          <p:nvPr/>
        </p:nvSpPr>
        <p:spPr>
          <a:xfrm>
            <a:off x="5613958" y="1473592"/>
            <a:ext cx="5830470" cy="4524315"/>
          </a:xfrm>
          <a:prstGeom prst="rect">
            <a:avLst/>
          </a:prstGeom>
          <a:noFill/>
        </p:spPr>
        <p:txBody>
          <a:bodyPr wrap="square">
            <a:spAutoFit/>
          </a:bodyPr>
          <a:lstStyle/>
          <a:p>
            <a:pPr marL="0" indent="0">
              <a:buNone/>
            </a:pPr>
            <a:r>
              <a:rPr lang="it-IT" sz="1800" dirty="0">
                <a:latin typeface="Book Antiqua" panose="02040602050305030304" pitchFamily="18" charset="0"/>
              </a:rPr>
              <a:t>Per tutti gli aspetti che riguardano la didattica contattare i referenti Erasmus dei Corsi di Studio:</a:t>
            </a:r>
          </a:p>
          <a:p>
            <a:pPr marL="0" indent="0">
              <a:buNone/>
            </a:pPr>
            <a:endParaRPr lang="it-IT" sz="1800" dirty="0">
              <a:latin typeface="Book Antiqua" panose="02040602050305030304" pitchFamily="18" charset="0"/>
            </a:endParaRPr>
          </a:p>
          <a:p>
            <a:pPr marL="0" indent="0">
              <a:buNone/>
            </a:pPr>
            <a:r>
              <a:rPr lang="it-IT" sz="1800" dirty="0">
                <a:latin typeface="Book Antiqua" panose="02040602050305030304" pitchFamily="18" charset="0"/>
              </a:rPr>
              <a:t>- per </a:t>
            </a:r>
            <a:r>
              <a:rPr lang="it-IT" sz="1800" b="1" dirty="0">
                <a:latin typeface="Book Antiqua" panose="02040602050305030304" pitchFamily="18" charset="0"/>
              </a:rPr>
              <a:t>Ingegneria Chimica</a:t>
            </a:r>
            <a:r>
              <a:rPr lang="it-IT" sz="1800" dirty="0">
                <a:latin typeface="Book Antiqua" panose="02040602050305030304" pitchFamily="18" charset="0"/>
              </a:rPr>
              <a:t> e </a:t>
            </a:r>
            <a:r>
              <a:rPr lang="it-IT" sz="1800" b="1" dirty="0">
                <a:latin typeface="Book Antiqua" panose="02040602050305030304" pitchFamily="18" charset="0"/>
              </a:rPr>
              <a:t>Delegato Erasmus </a:t>
            </a:r>
            <a:r>
              <a:rPr lang="it-IT" sz="1800" dirty="0">
                <a:latin typeface="Book Antiqua" panose="02040602050305030304" pitchFamily="18" charset="0"/>
              </a:rPr>
              <a:t>per il DICMaPI: </a:t>
            </a:r>
          </a:p>
          <a:p>
            <a:r>
              <a:rPr lang="it-IT" sz="1800" dirty="0">
                <a:latin typeface="Book Antiqua" panose="02040602050305030304" pitchFamily="18" charset="0"/>
              </a:rPr>
              <a:t>prof. Stefano Guido </a:t>
            </a:r>
            <a:r>
              <a:rPr lang="it-IT" dirty="0">
                <a:latin typeface="Book Antiqua" panose="02040602050305030304" pitchFamily="18" charset="0"/>
              </a:rPr>
              <a:t>– </a:t>
            </a:r>
            <a:r>
              <a:rPr lang="it-IT" dirty="0">
                <a:latin typeface="Book Antiqua" panose="02040602050305030304" pitchFamily="18" charset="0"/>
                <a:hlinkClick r:id="rId6"/>
              </a:rPr>
              <a:t>steguido@unina.it</a:t>
            </a:r>
            <a:r>
              <a:rPr lang="it-IT" dirty="0">
                <a:latin typeface="Book Antiqua" panose="02040602050305030304" pitchFamily="18" charset="0"/>
              </a:rPr>
              <a:t> </a:t>
            </a:r>
            <a:endParaRPr lang="it-IT" sz="1800" dirty="0">
              <a:latin typeface="Book Antiqua" panose="02040602050305030304" pitchFamily="18" charset="0"/>
            </a:endParaRPr>
          </a:p>
          <a:p>
            <a:pPr marL="0" indent="0">
              <a:buNone/>
            </a:pPr>
            <a:r>
              <a:rPr lang="it-IT" dirty="0">
                <a:latin typeface="Book Antiqua" panose="02040602050305030304" pitchFamily="18" charset="0"/>
              </a:rPr>
              <a:t>Coordinatore: prof. Giovanni </a:t>
            </a:r>
            <a:r>
              <a:rPr lang="it-IT" dirty="0" err="1">
                <a:latin typeface="Book Antiqua" panose="02040602050305030304" pitchFamily="18" charset="0"/>
              </a:rPr>
              <a:t>Ianniruberto</a:t>
            </a:r>
            <a:r>
              <a:rPr lang="it-IT" dirty="0">
                <a:latin typeface="Book Antiqua" panose="02040602050305030304" pitchFamily="18" charset="0"/>
              </a:rPr>
              <a:t> – </a:t>
            </a:r>
            <a:r>
              <a:rPr lang="it-IT" dirty="0">
                <a:latin typeface="Book Antiqua" panose="02040602050305030304" pitchFamily="18" charset="0"/>
                <a:hlinkClick r:id="rId7"/>
              </a:rPr>
              <a:t>giovanni.ianniruberto@unina.it</a:t>
            </a:r>
            <a:r>
              <a:rPr lang="it-IT" dirty="0">
                <a:latin typeface="Book Antiqua" panose="02040602050305030304" pitchFamily="18" charset="0"/>
              </a:rPr>
              <a:t> </a:t>
            </a:r>
            <a:endParaRPr lang="it-IT" sz="1800" dirty="0">
              <a:latin typeface="Book Antiqua" panose="02040602050305030304" pitchFamily="18" charset="0"/>
            </a:endParaRPr>
          </a:p>
          <a:p>
            <a:pPr marL="0" indent="0">
              <a:buNone/>
            </a:pPr>
            <a:endParaRPr lang="it-IT" sz="1800" dirty="0">
              <a:latin typeface="Book Antiqua" panose="02040602050305030304" pitchFamily="18" charset="0"/>
            </a:endParaRPr>
          </a:p>
          <a:p>
            <a:pPr marL="0" indent="0">
              <a:buNone/>
            </a:pPr>
            <a:r>
              <a:rPr lang="it-IT" sz="1800" dirty="0">
                <a:latin typeface="Book Antiqua" panose="02040602050305030304" pitchFamily="18" charset="0"/>
              </a:rPr>
              <a:t>- per </a:t>
            </a:r>
            <a:r>
              <a:rPr lang="it-IT" sz="1800" b="1" dirty="0">
                <a:latin typeface="Book Antiqua" panose="02040602050305030304" pitchFamily="18" charset="0"/>
              </a:rPr>
              <a:t>Industrial </a:t>
            </a:r>
            <a:r>
              <a:rPr lang="it-IT" sz="1800" b="1" dirty="0" err="1">
                <a:latin typeface="Book Antiqua" panose="02040602050305030304" pitchFamily="18" charset="0"/>
              </a:rPr>
              <a:t>Bioengineering</a:t>
            </a:r>
            <a:r>
              <a:rPr lang="it-IT" sz="1800" dirty="0">
                <a:latin typeface="Book Antiqua" panose="02040602050305030304" pitchFamily="18" charset="0"/>
              </a:rPr>
              <a:t>: </a:t>
            </a:r>
          </a:p>
          <a:p>
            <a:pPr marL="0" indent="0">
              <a:buNone/>
            </a:pPr>
            <a:r>
              <a:rPr lang="it-IT" sz="1800" dirty="0">
                <a:latin typeface="Book Antiqua" panose="02040602050305030304" pitchFamily="18" charset="0"/>
              </a:rPr>
              <a:t>Coordinatore: prof. Maurizio Ventre – </a:t>
            </a:r>
            <a:r>
              <a:rPr lang="it-IT" sz="1800" dirty="0">
                <a:latin typeface="Book Antiqua" panose="02040602050305030304" pitchFamily="18" charset="0"/>
                <a:hlinkClick r:id="rId8"/>
              </a:rPr>
              <a:t>maventre@unina.it</a:t>
            </a:r>
            <a:r>
              <a:rPr lang="it-IT" sz="1800" dirty="0">
                <a:latin typeface="Book Antiqua" panose="02040602050305030304" pitchFamily="18" charset="0"/>
              </a:rPr>
              <a:t> </a:t>
            </a:r>
          </a:p>
          <a:p>
            <a:pPr marL="0" indent="0">
              <a:buNone/>
            </a:pPr>
            <a:endParaRPr lang="it-IT" sz="1800" dirty="0">
              <a:latin typeface="Book Antiqua" panose="02040602050305030304" pitchFamily="18" charset="0"/>
            </a:endParaRPr>
          </a:p>
          <a:p>
            <a:pPr marL="0" indent="0">
              <a:buNone/>
            </a:pPr>
            <a:r>
              <a:rPr lang="it-IT" sz="1800" dirty="0">
                <a:latin typeface="Book Antiqua" panose="02040602050305030304" pitchFamily="18" charset="0"/>
              </a:rPr>
              <a:t>- per </a:t>
            </a:r>
            <a:r>
              <a:rPr lang="it-IT" sz="1800" b="1" dirty="0">
                <a:latin typeface="Book Antiqua" panose="02040602050305030304" pitchFamily="18" charset="0"/>
              </a:rPr>
              <a:t>Scienza ed Ingegneria dei Materiali</a:t>
            </a:r>
            <a:r>
              <a:rPr lang="it-IT" sz="1800" dirty="0">
                <a:latin typeface="Book Antiqua" panose="02040602050305030304" pitchFamily="18" charset="0"/>
              </a:rPr>
              <a:t> e </a:t>
            </a:r>
            <a:r>
              <a:rPr lang="it-IT" sz="1800" b="1" dirty="0">
                <a:latin typeface="Book Antiqua" panose="02040602050305030304" pitchFamily="18" charset="0"/>
              </a:rPr>
              <a:t>Ingegneria dei Materiali</a:t>
            </a:r>
            <a:r>
              <a:rPr lang="it-IT" sz="1800" dirty="0">
                <a:latin typeface="Book Antiqua" panose="02040602050305030304" pitchFamily="18" charset="0"/>
              </a:rPr>
              <a:t>: </a:t>
            </a:r>
          </a:p>
          <a:p>
            <a:pPr marL="0" indent="0">
              <a:buNone/>
            </a:pPr>
            <a:r>
              <a:rPr lang="it-IT" sz="1800" dirty="0">
                <a:latin typeface="Book Antiqua" panose="02040602050305030304" pitchFamily="18" charset="0"/>
              </a:rPr>
              <a:t>prof. Ernesto Di Maio – </a:t>
            </a:r>
            <a:r>
              <a:rPr lang="it-IT" sz="1800" dirty="0">
                <a:latin typeface="Book Antiqua" panose="02040602050305030304" pitchFamily="18" charset="0"/>
                <a:hlinkClick r:id="rId9"/>
              </a:rPr>
              <a:t>ernesto.dimaio@unina.it</a:t>
            </a:r>
            <a:r>
              <a:rPr lang="it-IT" sz="1800" dirty="0">
                <a:latin typeface="Book Antiqua" panose="02040602050305030304" pitchFamily="18" charset="0"/>
              </a:rPr>
              <a:t> </a:t>
            </a:r>
          </a:p>
        </p:txBody>
      </p:sp>
      <p:pic>
        <p:nvPicPr>
          <p:cNvPr id="5" name="Immagine 4">
            <a:extLst>
              <a:ext uri="{FF2B5EF4-FFF2-40B4-BE49-F238E27FC236}">
                <a16:creationId xmlns:a16="http://schemas.microsoft.com/office/drawing/2014/main" id="{94D49846-0E76-31F2-B2E2-5765041C28E4}"/>
              </a:ext>
            </a:extLst>
          </p:cNvPr>
          <p:cNvPicPr>
            <a:picLocks noChangeAspect="1"/>
          </p:cNvPicPr>
          <p:nvPr/>
        </p:nvPicPr>
        <p:blipFill>
          <a:blip r:embed="rId10">
            <a:clrChange>
              <a:clrFrom>
                <a:srgbClr val="FFFFFF"/>
              </a:clrFrom>
              <a:clrTo>
                <a:srgbClr val="FFFFFF">
                  <a:alpha val="0"/>
                </a:srgbClr>
              </a:clrTo>
            </a:clrChange>
            <a:duotone>
              <a:schemeClr val="accent5">
                <a:shade val="45000"/>
                <a:satMod val="135000"/>
              </a:schemeClr>
              <a:prstClr val="white"/>
            </a:duotone>
          </a:blip>
          <a:stretch>
            <a:fillRect/>
          </a:stretch>
        </p:blipFill>
        <p:spPr>
          <a:xfrm>
            <a:off x="9931117" y="126251"/>
            <a:ext cx="1637764" cy="951227"/>
          </a:xfrm>
          <a:prstGeom prst="rect">
            <a:avLst/>
          </a:prstGeom>
        </p:spPr>
      </p:pic>
    </p:spTree>
    <p:extLst>
      <p:ext uri="{BB962C8B-B14F-4D97-AF65-F5344CB8AC3E}">
        <p14:creationId xmlns:p14="http://schemas.microsoft.com/office/powerpoint/2010/main" val="3812069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CB547F3-18B6-8AEA-F5D0-6FB7BC186E96}"/>
              </a:ext>
            </a:extLst>
          </p:cNvPr>
          <p:cNvPicPr>
            <a:picLocks noChangeAspect="1"/>
          </p:cNvPicPr>
          <p:nvPr/>
        </p:nvPicPr>
        <p:blipFill>
          <a:blip r:embed="rId2"/>
          <a:stretch>
            <a:fillRect/>
          </a:stretch>
        </p:blipFill>
        <p:spPr>
          <a:xfrm>
            <a:off x="167765" y="131906"/>
            <a:ext cx="2058198" cy="886691"/>
          </a:xfrm>
          <a:prstGeom prst="rect">
            <a:avLst/>
          </a:prstGeom>
        </p:spPr>
      </p:pic>
      <p:sp>
        <p:nvSpPr>
          <p:cNvPr id="3" name="Titolo 1">
            <a:extLst>
              <a:ext uri="{FF2B5EF4-FFF2-40B4-BE49-F238E27FC236}">
                <a16:creationId xmlns:a16="http://schemas.microsoft.com/office/drawing/2014/main" id="{28E75BAA-1E44-CD9E-0812-D917944C3870}"/>
              </a:ext>
            </a:extLst>
          </p:cNvPr>
          <p:cNvSpPr txBox="1">
            <a:spLocks/>
          </p:cNvSpPr>
          <p:nvPr/>
        </p:nvSpPr>
        <p:spPr>
          <a:xfrm>
            <a:off x="1787047" y="362319"/>
            <a:ext cx="8549015" cy="1512518"/>
          </a:xfrm>
          <a:prstGeom prst="rect">
            <a:avLst/>
          </a:prstGeom>
          <a:ln>
            <a:noFill/>
          </a:ln>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a:ln w="15875">
                  <a:solidFill>
                    <a:schemeClr val="tx1">
                      <a:alpha val="93000"/>
                    </a:schemeClr>
                  </a:solidFill>
                </a:ln>
                <a:latin typeface="Book Antiqua" panose="02040602050305030304" pitchFamily="18" charset="0"/>
              </a:rPr>
              <a:t>Presentazione della giornata informativa Erasmus Traineeship del </a:t>
            </a:r>
            <a:r>
              <a:rPr lang="it-IT" b="1">
                <a:ln w="15875">
                  <a:noFill/>
                </a:ln>
                <a:latin typeface="Book Antiqua" panose="02040602050305030304" pitchFamily="18" charset="0"/>
              </a:rPr>
              <a:t>DICMaPI</a:t>
            </a:r>
            <a:r>
              <a:rPr lang="it-IT" b="1">
                <a:ln w="15875">
                  <a:solidFill>
                    <a:schemeClr val="tx1">
                      <a:alpha val="93000"/>
                    </a:schemeClr>
                  </a:solidFill>
                </a:ln>
                <a:latin typeface="Book Antiqua" panose="02040602050305030304" pitchFamily="18" charset="0"/>
              </a:rPr>
              <a:t> </a:t>
            </a:r>
            <a:endParaRPr lang="it-IT" dirty="0">
              <a:ln w="15875">
                <a:solidFill>
                  <a:schemeClr val="tx1">
                    <a:alpha val="93000"/>
                  </a:schemeClr>
                </a:solidFill>
              </a:ln>
              <a:latin typeface="Book Antiqua" panose="02040602050305030304" pitchFamily="18" charset="0"/>
            </a:endParaRPr>
          </a:p>
        </p:txBody>
      </p:sp>
      <p:sp>
        <p:nvSpPr>
          <p:cNvPr id="4" name="Segnaposto contenuto 2">
            <a:extLst>
              <a:ext uri="{FF2B5EF4-FFF2-40B4-BE49-F238E27FC236}">
                <a16:creationId xmlns:a16="http://schemas.microsoft.com/office/drawing/2014/main" id="{1F08E4CB-9830-85E7-2BC4-D24E9B0CB2F9}"/>
              </a:ext>
            </a:extLst>
          </p:cNvPr>
          <p:cNvSpPr txBox="1">
            <a:spLocks/>
          </p:cNvSpPr>
          <p:nvPr/>
        </p:nvSpPr>
        <p:spPr>
          <a:xfrm>
            <a:off x="2106461" y="3846426"/>
            <a:ext cx="8229600" cy="1512519"/>
          </a:xfrm>
          <a:prstGeom prst="rect">
            <a:avLst/>
          </a:prstGeom>
          <a:solidFill>
            <a:schemeClr val="lt1">
              <a:alpha val="71000"/>
            </a:schemeClr>
          </a:solidFill>
          <a:ln w="12700" cap="flat" cmpd="sng" algn="ctr">
            <a:solidFill>
              <a:schemeClr val="accent2">
                <a:alpha val="65879"/>
              </a:schemeClr>
            </a:solidFill>
            <a:prstDash val="solid"/>
            <a:miter lim="800000"/>
          </a:ln>
        </p:spPr>
        <p:style>
          <a:lnRef idx="2">
            <a:schemeClr val="accent2"/>
          </a:lnRef>
          <a:fillRef idx="1">
            <a:schemeClr val="lt1"/>
          </a:fillRef>
          <a:effectRef idx="0">
            <a:schemeClr val="accent2"/>
          </a:effectRef>
          <a:fontRef idx="minor">
            <a:schemeClr val="dk1"/>
          </a:fontRef>
        </p:style>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it-IT" sz="2200" dirty="0">
                <a:latin typeface="Book Antiqua" panose="02040602050305030304" pitchFamily="18" charset="0"/>
              </a:rPr>
              <a:t>A cura dell’Ufficio per la Didattica del DICMaPI</a:t>
            </a:r>
          </a:p>
        </p:txBody>
      </p:sp>
      <p:sp>
        <p:nvSpPr>
          <p:cNvPr id="5" name="Frame 4">
            <a:extLst>
              <a:ext uri="{FF2B5EF4-FFF2-40B4-BE49-F238E27FC236}">
                <a16:creationId xmlns:a16="http://schemas.microsoft.com/office/drawing/2014/main" id="{40842850-3FA7-B699-1D3E-4BAEA62F383D}"/>
              </a:ext>
            </a:extLst>
          </p:cNvPr>
          <p:cNvSpPr/>
          <p:nvPr/>
        </p:nvSpPr>
        <p:spPr>
          <a:xfrm>
            <a:off x="0" y="0"/>
            <a:ext cx="12192000" cy="6858000"/>
          </a:xfrm>
          <a:prstGeom prst="frame">
            <a:avLst>
              <a:gd name="adj1" fmla="val 1358"/>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EAB049D6-5A5A-8EDF-1565-33155B4B544C}"/>
              </a:ext>
            </a:extLst>
          </p:cNvPr>
          <p:cNvSpPr/>
          <p:nvPr/>
        </p:nvSpPr>
        <p:spPr>
          <a:xfrm>
            <a:off x="3371590" y="2451970"/>
            <a:ext cx="5699342" cy="977030"/>
          </a:xfrm>
          <a:prstGeom prst="rect">
            <a:avLst/>
          </a:prstGeom>
          <a:gradFill>
            <a:gsLst>
              <a:gs pos="0">
                <a:schemeClr val="accent2">
                  <a:lumMod val="110000"/>
                  <a:satMod val="105000"/>
                  <a:tint val="67000"/>
                  <a:alpha val="69828"/>
                </a:schemeClr>
              </a:gs>
              <a:gs pos="49000">
                <a:schemeClr val="accent2">
                  <a:lumMod val="105000"/>
                  <a:satMod val="103000"/>
                  <a:tint val="73000"/>
                  <a:alpha val="73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latin typeface="Book Antiqua" panose="02040602050305030304" pitchFamily="18" charset="0"/>
              </a:rPr>
              <a:t>Thank </a:t>
            </a:r>
            <a:r>
              <a:rPr lang="it-IT" sz="3200" b="1" dirty="0" err="1">
                <a:latin typeface="Book Antiqua" panose="02040602050305030304" pitchFamily="18" charset="0"/>
              </a:rPr>
              <a:t>you</a:t>
            </a:r>
            <a:r>
              <a:rPr lang="it-IT" sz="3200" b="1" dirty="0">
                <a:latin typeface="Book Antiqua" panose="02040602050305030304" pitchFamily="18" charset="0"/>
              </a:rPr>
              <a:t> for coming!!!</a:t>
            </a:r>
          </a:p>
        </p:txBody>
      </p:sp>
    </p:spTree>
    <p:extLst>
      <p:ext uri="{BB962C8B-B14F-4D97-AF65-F5344CB8AC3E}">
        <p14:creationId xmlns:p14="http://schemas.microsoft.com/office/powerpoint/2010/main" val="348677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er una gestione del traffico aereo più sostenibile - Strade &amp; Autostrade  Online">
            <a:extLst>
              <a:ext uri="{FF2B5EF4-FFF2-40B4-BE49-F238E27FC236}">
                <a16:creationId xmlns:a16="http://schemas.microsoft.com/office/drawing/2014/main" id="{41259E46-FE86-DA69-0944-F9A2363A896B}"/>
              </a:ext>
            </a:extLst>
          </p:cNvPr>
          <p:cNvPicPr>
            <a:picLocks noChangeAspect="1" noChangeArrowheads="1"/>
          </p:cNvPicPr>
          <p:nvPr/>
        </p:nvPicPr>
        <p:blipFill>
          <a:blip r:embed="rId3">
            <a:alphaModFix amt="39000"/>
            <a:extLst>
              <a:ext uri="{28A0092B-C50C-407E-A947-70E740481C1C}">
                <a14:useLocalDpi xmlns:a14="http://schemas.microsoft.com/office/drawing/2010/main" val="0"/>
              </a:ext>
            </a:extLst>
          </a:blip>
          <a:srcRect/>
          <a:stretch>
            <a:fillRect/>
          </a:stretch>
        </p:blipFill>
        <p:spPr bwMode="auto">
          <a:xfrm>
            <a:off x="0" y="3834"/>
            <a:ext cx="12192000" cy="689445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749E9F4A-0B15-8ACF-8036-B3AADD37211D}"/>
              </a:ext>
            </a:extLst>
          </p:cNvPr>
          <p:cNvSpPr txBox="1"/>
          <p:nvPr/>
        </p:nvSpPr>
        <p:spPr>
          <a:xfrm>
            <a:off x="337738" y="4793828"/>
            <a:ext cx="2991250" cy="923330"/>
          </a:xfrm>
          <a:prstGeom prst="rect">
            <a:avLst/>
          </a:prstGeom>
          <a:noFill/>
        </p:spPr>
        <p:txBody>
          <a:bodyPr wrap="square" rtlCol="0">
            <a:spAutoFit/>
          </a:bodyPr>
          <a:lstStyle/>
          <a:p>
            <a:pPr algn="ctr"/>
            <a:endParaRPr lang="it-IT" b="1" dirty="0"/>
          </a:p>
          <a:p>
            <a:pPr algn="just"/>
            <a:endParaRPr lang="it-IT" dirty="0"/>
          </a:p>
          <a:p>
            <a:pPr algn="just"/>
            <a:endParaRPr lang="it-IT" b="1" dirty="0"/>
          </a:p>
        </p:txBody>
      </p:sp>
      <p:sp>
        <p:nvSpPr>
          <p:cNvPr id="4" name="Frame 3">
            <a:extLst>
              <a:ext uri="{FF2B5EF4-FFF2-40B4-BE49-F238E27FC236}">
                <a16:creationId xmlns:a16="http://schemas.microsoft.com/office/drawing/2014/main" id="{D7E70E99-8631-6AE3-54CF-FD4D84FF982A}"/>
              </a:ext>
            </a:extLst>
          </p:cNvPr>
          <p:cNvSpPr/>
          <p:nvPr/>
        </p:nvSpPr>
        <p:spPr>
          <a:xfrm>
            <a:off x="0" y="0"/>
            <a:ext cx="12192000" cy="6858000"/>
          </a:xfrm>
          <a:prstGeom prst="frame">
            <a:avLst>
              <a:gd name="adj1" fmla="val 135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3FED1289-7934-0498-6151-28945E93BD53}"/>
              </a:ext>
            </a:extLst>
          </p:cNvPr>
          <p:cNvSpPr/>
          <p:nvPr/>
        </p:nvSpPr>
        <p:spPr>
          <a:xfrm>
            <a:off x="771525" y="524086"/>
            <a:ext cx="10858499" cy="121443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Borse di mobilità Erasmus a fini di </a:t>
            </a:r>
          </a:p>
          <a:p>
            <a:pPr algn="ctr"/>
            <a:r>
              <a:rPr lang="it-IT"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tirocinio/tesi (</a:t>
            </a:r>
            <a:r>
              <a:rPr lang="it-IT"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Traineeship</a:t>
            </a:r>
            <a:r>
              <a:rPr lang="it-IT"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p>
        </p:txBody>
      </p:sp>
      <p:sp>
        <p:nvSpPr>
          <p:cNvPr id="6" name="Rectangle 5">
            <a:extLst>
              <a:ext uri="{FF2B5EF4-FFF2-40B4-BE49-F238E27FC236}">
                <a16:creationId xmlns:a16="http://schemas.microsoft.com/office/drawing/2014/main" id="{F93EC331-F84F-32B5-5A6A-D969802EA560}"/>
              </a:ext>
            </a:extLst>
          </p:cNvPr>
          <p:cNvSpPr/>
          <p:nvPr/>
        </p:nvSpPr>
        <p:spPr>
          <a:xfrm>
            <a:off x="395281" y="1963917"/>
            <a:ext cx="7224718" cy="4369998"/>
          </a:xfrm>
          <a:prstGeom prst="rect">
            <a:avLst/>
          </a:prstGeom>
          <a:solidFill>
            <a:schemeClr val="accent1">
              <a:lumMod val="60000"/>
              <a:lumOff val="40000"/>
              <a:alpha val="85859"/>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a:p>
            <a:pPr algn="just"/>
            <a:r>
              <a:rPr lang="it-IT" sz="1800" dirty="0"/>
              <a:t>La data di partenza ed il periodo da trascorrere all’estero devono essere stabiliti d’intesa con l’ente ospitante ed approvati dal Delegato Erasmus di Dipartimento o da altro supervisore individuato dal Dipartimento. </a:t>
            </a:r>
          </a:p>
          <a:p>
            <a:pPr algn="just"/>
            <a:r>
              <a:rPr lang="it-IT" sz="1800" dirty="0"/>
              <a:t>Le mobilità, sia per periodi compresi tra a due mesi (60 giorni consecutivi) e sei mesi (180 giorni consecutivi) che per periodi brevi compresi tra 5 a 30 giorni, dovranno svolgersi obbligatoriamente entro il </a:t>
            </a:r>
            <a:r>
              <a:rPr lang="it-IT" sz="1800" dirty="0">
                <a:solidFill>
                  <a:srgbClr val="FF0000"/>
                </a:solidFill>
              </a:rPr>
              <a:t>31 ottobre 2025 </a:t>
            </a:r>
            <a:r>
              <a:rPr lang="it-IT" sz="1800" dirty="0"/>
              <a:t>esclusivamente nei 26 Stati membri dell’Unione Europea, nei 3 paesi dello Spazio Economico Europeo (Islanda, Liechtenstein, Norvegia), e nei paesi candidati (Repubblica di Macedonia del Nord, Serbia e Turchia).</a:t>
            </a:r>
            <a:endParaRPr lang="it-IT" sz="1800" dirty="0">
              <a:solidFill>
                <a:srgbClr val="FF0000"/>
              </a:solidFill>
            </a:endParaRPr>
          </a:p>
          <a:p>
            <a:pPr algn="just"/>
            <a:r>
              <a:rPr lang="it-IT" sz="1800" dirty="0"/>
              <a:t>Si ricorda che per gli studenti iscritti a corsi di laurea triennali, magistrali e magistrali a ciclo unico, il periodo di mobilità breve deve essere combinato obbligatoriamente con un periodo di attività virtuale.</a:t>
            </a:r>
            <a:endParaRPr lang="it-IT" sz="1800" b="1" dirty="0"/>
          </a:p>
        </p:txBody>
      </p:sp>
      <p:sp>
        <p:nvSpPr>
          <p:cNvPr id="7" name="Rectangle 6">
            <a:extLst>
              <a:ext uri="{FF2B5EF4-FFF2-40B4-BE49-F238E27FC236}">
                <a16:creationId xmlns:a16="http://schemas.microsoft.com/office/drawing/2014/main" id="{C3B4A704-9528-D834-6CCD-4BE436E287FF}"/>
              </a:ext>
            </a:extLst>
          </p:cNvPr>
          <p:cNvSpPr/>
          <p:nvPr/>
        </p:nvSpPr>
        <p:spPr>
          <a:xfrm>
            <a:off x="1833363" y="1798790"/>
            <a:ext cx="4257675" cy="60083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sz="3200" b="1" dirty="0"/>
              <a:t>Durata</a:t>
            </a:r>
          </a:p>
        </p:txBody>
      </p:sp>
      <p:sp>
        <p:nvSpPr>
          <p:cNvPr id="9" name="Rectangle 8">
            <a:extLst>
              <a:ext uri="{FF2B5EF4-FFF2-40B4-BE49-F238E27FC236}">
                <a16:creationId xmlns:a16="http://schemas.microsoft.com/office/drawing/2014/main" id="{2A2EB1D5-401E-CCAB-34C9-32BD78DF3FB8}"/>
              </a:ext>
            </a:extLst>
          </p:cNvPr>
          <p:cNvSpPr/>
          <p:nvPr/>
        </p:nvSpPr>
        <p:spPr>
          <a:xfrm>
            <a:off x="9710738" y="5639928"/>
            <a:ext cx="2228850" cy="1010467"/>
          </a:xfrm>
          <a:prstGeom prst="rect">
            <a:avLst/>
          </a:prstGeom>
          <a:solidFill>
            <a:srgbClr val="BCFAFA">
              <a:alpha val="460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68F4FD72-1846-FC18-4EE7-FE23E16483C4}"/>
              </a:ext>
            </a:extLst>
          </p:cNvPr>
          <p:cNvPicPr>
            <a:picLocks noChangeAspect="1"/>
          </p:cNvPicPr>
          <p:nvPr/>
        </p:nvPicPr>
        <p:blipFill>
          <a:blip r:embed="rId4"/>
          <a:stretch>
            <a:fillRect/>
          </a:stretch>
        </p:blipFill>
        <p:spPr>
          <a:xfrm>
            <a:off x="9796064" y="5700419"/>
            <a:ext cx="2058198" cy="886691"/>
          </a:xfrm>
          <a:prstGeom prst="rect">
            <a:avLst/>
          </a:prstGeom>
        </p:spPr>
      </p:pic>
      <p:sp>
        <p:nvSpPr>
          <p:cNvPr id="8" name="Explosion 1 7">
            <a:extLst>
              <a:ext uri="{FF2B5EF4-FFF2-40B4-BE49-F238E27FC236}">
                <a16:creationId xmlns:a16="http://schemas.microsoft.com/office/drawing/2014/main" id="{BE1E9291-F8C2-80CE-F884-791841D259AD}"/>
              </a:ext>
            </a:extLst>
          </p:cNvPr>
          <p:cNvSpPr/>
          <p:nvPr/>
        </p:nvSpPr>
        <p:spPr>
          <a:xfrm>
            <a:off x="7929563" y="1790762"/>
            <a:ext cx="3700461" cy="2905862"/>
          </a:xfrm>
          <a:prstGeom prst="irregularSeal1">
            <a:avLst/>
          </a:prstGeom>
          <a:solidFill>
            <a:srgbClr val="BCFAFA"/>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NO REGNO UNITO </a:t>
            </a:r>
          </a:p>
          <a:p>
            <a:pPr algn="ctr"/>
            <a:r>
              <a:rPr lang="it-IT" b="1" dirty="0">
                <a:solidFill>
                  <a:srgbClr val="FF0000"/>
                </a:solidFill>
              </a:rPr>
              <a:t>NO SVIZZERA</a:t>
            </a:r>
          </a:p>
        </p:txBody>
      </p:sp>
    </p:spTree>
    <p:extLst>
      <p:ext uri="{BB962C8B-B14F-4D97-AF65-F5344CB8AC3E}">
        <p14:creationId xmlns:p14="http://schemas.microsoft.com/office/powerpoint/2010/main" val="329777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Vista dell'ala degli aerei dall'aeroplano con il bei cielo e nuvole di  tramonto | Foto Premium">
            <a:extLst>
              <a:ext uri="{FF2B5EF4-FFF2-40B4-BE49-F238E27FC236}">
                <a16:creationId xmlns:a16="http://schemas.microsoft.com/office/drawing/2014/main" id="{937A8E42-96C5-9097-74CA-74FD2F223EC1}"/>
              </a:ext>
            </a:extLst>
          </p:cNvPr>
          <p:cNvPicPr>
            <a:picLocks noChangeAspect="1" noChangeArrowheads="1"/>
          </p:cNvPicPr>
          <p:nvPr/>
        </p:nvPicPr>
        <p:blipFill>
          <a:blip r:embed="rId2">
            <a:alphaModFix amt="62000"/>
            <a:extLst>
              <a:ext uri="{28A0092B-C50C-407E-A947-70E740481C1C}">
                <a14:useLocalDpi xmlns:a14="http://schemas.microsoft.com/office/drawing/2010/main" val="0"/>
              </a:ext>
            </a:extLst>
          </a:blip>
          <a:srcRect/>
          <a:stretch>
            <a:fillRect/>
          </a:stretch>
        </p:blipFill>
        <p:spPr bwMode="auto">
          <a:xfrm>
            <a:off x="-13134" y="19201"/>
            <a:ext cx="12205133" cy="685175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FF490C6-4BD6-01B8-D6F6-40AEA25CB175}"/>
              </a:ext>
            </a:extLst>
          </p:cNvPr>
          <p:cNvSpPr/>
          <p:nvPr/>
        </p:nvSpPr>
        <p:spPr>
          <a:xfrm>
            <a:off x="666750" y="628592"/>
            <a:ext cx="10858499" cy="1214437"/>
          </a:xfrm>
          <a:prstGeom prst="rect">
            <a:avLst/>
          </a:prstGeom>
          <a:solidFill>
            <a:schemeClr val="accent1">
              <a:lumMod val="60000"/>
              <a:lumOff val="40000"/>
            </a:schemeClr>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sz="2400" b="1" i="1" u="sng" dirty="0">
              <a:solidFill>
                <a:srgbClr val="FF0000"/>
              </a:solidFill>
            </a:endParaRPr>
          </a:p>
        </p:txBody>
      </p:sp>
      <p:sp>
        <p:nvSpPr>
          <p:cNvPr id="5" name="CasellaDiTesto 4">
            <a:extLst>
              <a:ext uri="{FF2B5EF4-FFF2-40B4-BE49-F238E27FC236}">
                <a16:creationId xmlns:a16="http://schemas.microsoft.com/office/drawing/2014/main" id="{3BF0A8AC-3792-1747-B6AB-E6CC99E3661A}"/>
              </a:ext>
            </a:extLst>
          </p:cNvPr>
          <p:cNvSpPr txBox="1"/>
          <p:nvPr/>
        </p:nvSpPr>
        <p:spPr>
          <a:xfrm>
            <a:off x="267854" y="1462505"/>
            <a:ext cx="11615352" cy="646331"/>
          </a:xfrm>
          <a:prstGeom prst="rect">
            <a:avLst/>
          </a:prstGeom>
          <a:noFill/>
        </p:spPr>
        <p:txBody>
          <a:bodyPr wrap="square" rtlCol="0">
            <a:spAutoFit/>
          </a:bodyPr>
          <a:lstStyle/>
          <a:p>
            <a:pPr algn="just"/>
            <a:endParaRPr lang="it-IT" dirty="0"/>
          </a:p>
          <a:p>
            <a:endParaRPr lang="it-IT" dirty="0"/>
          </a:p>
        </p:txBody>
      </p:sp>
      <p:sp>
        <p:nvSpPr>
          <p:cNvPr id="6" name="Frame 5">
            <a:extLst>
              <a:ext uri="{FF2B5EF4-FFF2-40B4-BE49-F238E27FC236}">
                <a16:creationId xmlns:a16="http://schemas.microsoft.com/office/drawing/2014/main" id="{2E8F49FE-ACAB-B7A4-D4AB-AC65052C853F}"/>
              </a:ext>
            </a:extLst>
          </p:cNvPr>
          <p:cNvSpPr/>
          <p:nvPr/>
        </p:nvSpPr>
        <p:spPr>
          <a:xfrm>
            <a:off x="0" y="0"/>
            <a:ext cx="12192000" cy="6858000"/>
          </a:xfrm>
          <a:prstGeom prst="frame">
            <a:avLst>
              <a:gd name="adj1" fmla="val 135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020DB2D0-68A2-F416-F4E4-C9787F3AF01D}"/>
              </a:ext>
            </a:extLst>
          </p:cNvPr>
          <p:cNvSpPr/>
          <p:nvPr/>
        </p:nvSpPr>
        <p:spPr>
          <a:xfrm>
            <a:off x="771525" y="524086"/>
            <a:ext cx="10858499" cy="121443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sz="2400" b="1" i="1" u="sng" dirty="0">
                <a:solidFill>
                  <a:schemeClr val="tx1"/>
                </a:solidFill>
              </a:rPr>
              <a:t>I candidati dovranno proporre autonomamente l’ente presso il quale intendono svolgere il periodo di tirocinio così come riportato all’art. 5 del bando di selezione. </a:t>
            </a:r>
          </a:p>
        </p:txBody>
      </p:sp>
      <p:sp>
        <p:nvSpPr>
          <p:cNvPr id="8" name="Rectangle 7">
            <a:extLst>
              <a:ext uri="{FF2B5EF4-FFF2-40B4-BE49-F238E27FC236}">
                <a16:creationId xmlns:a16="http://schemas.microsoft.com/office/drawing/2014/main" id="{E99F6537-C0F7-1F1C-C2AD-049E6C5734F9}"/>
              </a:ext>
            </a:extLst>
          </p:cNvPr>
          <p:cNvSpPr/>
          <p:nvPr/>
        </p:nvSpPr>
        <p:spPr>
          <a:xfrm>
            <a:off x="746662" y="2692113"/>
            <a:ext cx="4779241" cy="210026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r>
              <a:rPr lang="it-IT" sz="2400" b="1" dirty="0">
                <a:solidFill>
                  <a:srgbClr val="FF0000"/>
                </a:solidFill>
              </a:rPr>
              <a:t>E’ cura del singolo studente cercare l'ente presso il quale svolgere le attività di tirocinio o il lavoro di tesi </a:t>
            </a:r>
          </a:p>
        </p:txBody>
      </p:sp>
      <p:sp>
        <p:nvSpPr>
          <p:cNvPr id="9" name="Rectangle 8">
            <a:extLst>
              <a:ext uri="{FF2B5EF4-FFF2-40B4-BE49-F238E27FC236}">
                <a16:creationId xmlns:a16="http://schemas.microsoft.com/office/drawing/2014/main" id="{02441632-FCFD-22EA-35BD-70AF43A3B348}"/>
              </a:ext>
            </a:extLst>
          </p:cNvPr>
          <p:cNvSpPr/>
          <p:nvPr/>
        </p:nvSpPr>
        <p:spPr>
          <a:xfrm>
            <a:off x="6095999" y="3064133"/>
            <a:ext cx="4779241" cy="210026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it-IT" sz="2400" b="1" dirty="0"/>
              <a:t>Posizioni disponibili per gli studenti incardinati nel DICMaPI: </a:t>
            </a:r>
          </a:p>
          <a:p>
            <a:pPr algn="ctr"/>
            <a:r>
              <a:rPr lang="it-IT" sz="4400" u="sng" dirty="0">
                <a:ln w="0"/>
                <a:solidFill>
                  <a:srgbClr val="FF0000"/>
                </a:solidFill>
                <a:effectLst>
                  <a:outerShdw blurRad="38100" dist="19050" dir="2700000" algn="tl" rotWithShape="0">
                    <a:schemeClr val="dk1">
                      <a:alpha val="40000"/>
                    </a:schemeClr>
                  </a:outerShdw>
                </a:effectLst>
              </a:rPr>
              <a:t>25</a:t>
            </a:r>
          </a:p>
        </p:txBody>
      </p:sp>
      <p:sp>
        <p:nvSpPr>
          <p:cNvPr id="12" name="Rectangle 11">
            <a:extLst>
              <a:ext uri="{FF2B5EF4-FFF2-40B4-BE49-F238E27FC236}">
                <a16:creationId xmlns:a16="http://schemas.microsoft.com/office/drawing/2014/main" id="{D3AB84B6-8A6A-97DC-B679-E645FF21CEEE}"/>
              </a:ext>
            </a:extLst>
          </p:cNvPr>
          <p:cNvSpPr/>
          <p:nvPr/>
        </p:nvSpPr>
        <p:spPr>
          <a:xfrm>
            <a:off x="9458324" y="5572124"/>
            <a:ext cx="2424881" cy="1083945"/>
          </a:xfrm>
          <a:prstGeom prst="rect">
            <a:avLst/>
          </a:prstGeom>
          <a:gradFill>
            <a:gsLst>
              <a:gs pos="0">
                <a:schemeClr val="accent5">
                  <a:lumMod val="110000"/>
                  <a:satMod val="105000"/>
                  <a:tint val="67000"/>
                  <a:alpha val="7500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endParaRPr lang="it-IT" sz="4400" b="1" u="sng" dirty="0">
              <a:solidFill>
                <a:srgbClr val="FF0000"/>
              </a:solidFill>
            </a:endParaRPr>
          </a:p>
        </p:txBody>
      </p:sp>
      <p:pic>
        <p:nvPicPr>
          <p:cNvPr id="4" name="Immagine 3">
            <a:extLst>
              <a:ext uri="{FF2B5EF4-FFF2-40B4-BE49-F238E27FC236}">
                <a16:creationId xmlns:a16="http://schemas.microsoft.com/office/drawing/2014/main" id="{A9FBF5F4-727B-11CA-2B8A-9A40B03CA994}"/>
              </a:ext>
            </a:extLst>
          </p:cNvPr>
          <p:cNvPicPr>
            <a:picLocks noChangeAspect="1"/>
          </p:cNvPicPr>
          <p:nvPr/>
        </p:nvPicPr>
        <p:blipFill>
          <a:blip r:embed="rId3"/>
          <a:stretch>
            <a:fillRect/>
          </a:stretch>
        </p:blipFill>
        <p:spPr>
          <a:xfrm>
            <a:off x="9628978" y="5670256"/>
            <a:ext cx="2058198" cy="886691"/>
          </a:xfrm>
          <a:prstGeom prst="rect">
            <a:avLst/>
          </a:prstGeom>
        </p:spPr>
      </p:pic>
      <p:sp>
        <p:nvSpPr>
          <p:cNvPr id="2" name="Down Arrow 1">
            <a:extLst>
              <a:ext uri="{FF2B5EF4-FFF2-40B4-BE49-F238E27FC236}">
                <a16:creationId xmlns:a16="http://schemas.microsoft.com/office/drawing/2014/main" id="{9E54AE4D-8E40-96C5-D081-8DDA14853681}"/>
              </a:ext>
            </a:extLst>
          </p:cNvPr>
          <p:cNvSpPr/>
          <p:nvPr/>
        </p:nvSpPr>
        <p:spPr>
          <a:xfrm rot="20072774">
            <a:off x="7458077" y="2059597"/>
            <a:ext cx="514350" cy="1148714"/>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a:p>
        </p:txBody>
      </p:sp>
      <p:sp>
        <p:nvSpPr>
          <p:cNvPr id="13" name="Down Arrow 12">
            <a:extLst>
              <a:ext uri="{FF2B5EF4-FFF2-40B4-BE49-F238E27FC236}">
                <a16:creationId xmlns:a16="http://schemas.microsoft.com/office/drawing/2014/main" id="{F1F24580-080E-9D1B-DE58-6E698886A3D4}"/>
              </a:ext>
            </a:extLst>
          </p:cNvPr>
          <p:cNvSpPr/>
          <p:nvPr/>
        </p:nvSpPr>
        <p:spPr>
          <a:xfrm rot="996113">
            <a:off x="3313380" y="2054355"/>
            <a:ext cx="514350" cy="1148714"/>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88916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D wallpaper: white concrete building, city, the city, Rome, Italy,  panorama | Wallpaper Flare">
            <a:extLst>
              <a:ext uri="{FF2B5EF4-FFF2-40B4-BE49-F238E27FC236}">
                <a16:creationId xmlns:a16="http://schemas.microsoft.com/office/drawing/2014/main" id="{3ADCA71E-0BDD-AEC4-E27E-BA1AF9488CD1}"/>
              </a:ext>
            </a:extLst>
          </p:cNvPr>
          <p:cNvPicPr>
            <a:picLocks noChangeAspect="1" noChangeArrowheads="1"/>
          </p:cNvPicPr>
          <p:nvPr/>
        </p:nvPicPr>
        <p:blipFill>
          <a:blip r:embed="rId2">
            <a:alphaModFix amt="5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a:extLst>
              <a:ext uri="{FF2B5EF4-FFF2-40B4-BE49-F238E27FC236}">
                <a16:creationId xmlns:a16="http://schemas.microsoft.com/office/drawing/2014/main" id="{304D42BF-C976-200C-EC4A-E4837A1CB1F4}"/>
              </a:ext>
            </a:extLst>
          </p:cNvPr>
          <p:cNvSpPr/>
          <p:nvPr/>
        </p:nvSpPr>
        <p:spPr>
          <a:xfrm>
            <a:off x="0" y="0"/>
            <a:ext cx="12192000" cy="6858000"/>
          </a:xfrm>
          <a:prstGeom prst="frame">
            <a:avLst>
              <a:gd name="adj1" fmla="val 135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D9B356DF-3BD6-88D7-E5F0-4FC44805CAC8}"/>
              </a:ext>
            </a:extLst>
          </p:cNvPr>
          <p:cNvSpPr/>
          <p:nvPr/>
        </p:nvSpPr>
        <p:spPr>
          <a:xfrm>
            <a:off x="590583" y="408710"/>
            <a:ext cx="5395880" cy="88995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sz="4000" b="1" dirty="0">
                <a:solidFill>
                  <a:schemeClr val="bg1"/>
                </a:solidFill>
                <a:latin typeface="Book Antiqua" panose="02040602050305030304" pitchFamily="18" charset="0"/>
              </a:rPr>
              <a:t>ENTI OSPITANTI</a:t>
            </a:r>
          </a:p>
        </p:txBody>
      </p:sp>
      <p:sp>
        <p:nvSpPr>
          <p:cNvPr id="6" name="Rectangle 5">
            <a:extLst>
              <a:ext uri="{FF2B5EF4-FFF2-40B4-BE49-F238E27FC236}">
                <a16:creationId xmlns:a16="http://schemas.microsoft.com/office/drawing/2014/main" id="{52CFF2D8-8C79-0795-01B9-F3C015C8BC44}"/>
              </a:ext>
            </a:extLst>
          </p:cNvPr>
          <p:cNvSpPr/>
          <p:nvPr/>
        </p:nvSpPr>
        <p:spPr>
          <a:xfrm>
            <a:off x="483476" y="1970053"/>
            <a:ext cx="11317999" cy="4756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t>• un’organizzazione pubblica o privata attiva nel mercato del lavoro o nei settori dell'istruzione, della formazione e della gioventù;</a:t>
            </a:r>
          </a:p>
          <a:p>
            <a:pPr algn="just"/>
            <a:r>
              <a:rPr lang="it-IT" dirty="0"/>
              <a:t>• un ente pubblico a livello locale, regionale o nazionale;</a:t>
            </a:r>
          </a:p>
          <a:p>
            <a:pPr algn="just"/>
            <a:r>
              <a:rPr lang="it-IT" dirty="0"/>
              <a:t>• una parte sociale o altro rappresentante del mondo del lavoro, comprese camere di commercio, ordini di artigiani o professionisti e associazioni sindacali;</a:t>
            </a:r>
          </a:p>
          <a:p>
            <a:pPr algn="just"/>
            <a:r>
              <a:rPr lang="it-IT" dirty="0"/>
              <a:t>• un istituto di ricerca;</a:t>
            </a:r>
          </a:p>
          <a:p>
            <a:pPr algn="just"/>
            <a:r>
              <a:rPr lang="it-IT" dirty="0"/>
              <a:t>• una fondazione;</a:t>
            </a:r>
          </a:p>
          <a:p>
            <a:pPr algn="just"/>
            <a:r>
              <a:rPr lang="it-IT" dirty="0"/>
              <a:t>• un'organizzazione senza scopo di lucro, un'associazione o una ONG;</a:t>
            </a:r>
          </a:p>
          <a:p>
            <a:pPr algn="just"/>
            <a:r>
              <a:rPr lang="it-IT" dirty="0"/>
              <a:t>• un organismo per l'orientamento professionale, la consulenza professionale e i servizi di</a:t>
            </a:r>
          </a:p>
          <a:p>
            <a:pPr algn="just"/>
            <a:r>
              <a:rPr lang="it-IT" dirty="0"/>
              <a:t>informazione</a:t>
            </a:r>
          </a:p>
          <a:p>
            <a:pPr algn="just"/>
            <a:r>
              <a:rPr lang="it-IT" dirty="0"/>
              <a:t>• un Istituto di Istruzione Superiore o Università</a:t>
            </a:r>
          </a:p>
          <a:p>
            <a:pPr algn="just"/>
            <a:endParaRPr lang="it-IT" b="1" dirty="0"/>
          </a:p>
        </p:txBody>
      </p:sp>
      <p:sp>
        <p:nvSpPr>
          <p:cNvPr id="9" name="Rectangle 8">
            <a:extLst>
              <a:ext uri="{FF2B5EF4-FFF2-40B4-BE49-F238E27FC236}">
                <a16:creationId xmlns:a16="http://schemas.microsoft.com/office/drawing/2014/main" id="{BDFD70CA-DE2F-625E-BA59-57575E73C410}"/>
              </a:ext>
            </a:extLst>
          </p:cNvPr>
          <p:cNvSpPr/>
          <p:nvPr/>
        </p:nvSpPr>
        <p:spPr>
          <a:xfrm>
            <a:off x="2824177" y="1298668"/>
            <a:ext cx="6743704" cy="6713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it-IT" b="1" dirty="0"/>
              <a:t>L'organizzazione ospitante può essere, a puro titolo esemplificativo:</a:t>
            </a:r>
          </a:p>
        </p:txBody>
      </p:sp>
      <p:pic>
        <p:nvPicPr>
          <p:cNvPr id="3076" name="Picture 4" descr="What to do if you need an home loan in Italy - Agenzia Immobiliare Sabina">
            <a:extLst>
              <a:ext uri="{FF2B5EF4-FFF2-40B4-BE49-F238E27FC236}">
                <a16:creationId xmlns:a16="http://schemas.microsoft.com/office/drawing/2014/main" id="{9C82CD3A-3ECD-2E0D-FF61-D163F5532F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44" t="12264" r="9788" b="13334"/>
          <a:stretch/>
        </p:blipFill>
        <p:spPr bwMode="auto">
          <a:xfrm>
            <a:off x="9367823" y="433152"/>
            <a:ext cx="2155922" cy="1478520"/>
          </a:xfrm>
          <a:prstGeom prst="rect">
            <a:avLst/>
          </a:prstGeom>
          <a:noFill/>
          <a:effectLst>
            <a:softEdge rad="131107"/>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337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151DA0-5854-A94C-A7C6-A53EBD4F24FC}"/>
              </a:ext>
            </a:extLst>
          </p:cNvPr>
          <p:cNvSpPr/>
          <p:nvPr/>
        </p:nvSpPr>
        <p:spPr>
          <a:xfrm>
            <a:off x="2030838" y="2518240"/>
            <a:ext cx="8130321" cy="3357041"/>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342900" indent="-342900">
              <a:buFont typeface="Arial" panose="020B0604020202020204" pitchFamily="34" charset="0"/>
              <a:buChar char="•"/>
            </a:pPr>
            <a:r>
              <a:rPr lang="it-IT" sz="2000" dirty="0"/>
              <a:t>Istituzioni UE e altri organismi UE, incluse le agenzie specializzate (l'elenco completo è disponibile all'indirizzo https://</a:t>
            </a:r>
            <a:r>
              <a:rPr lang="it-IT" sz="2000" dirty="0" err="1"/>
              <a:t>european-union.europa.eu</a:t>
            </a:r>
            <a:r>
              <a:rPr lang="it-IT" sz="2000" dirty="0"/>
              <a:t>/institutions-</a:t>
            </a:r>
            <a:r>
              <a:rPr lang="it-IT" sz="2000" dirty="0" err="1"/>
              <a:t>lawbudget</a:t>
            </a:r>
            <a:r>
              <a:rPr lang="it-IT" sz="2000" dirty="0"/>
              <a:t>/institutions-and-bodies/</a:t>
            </a:r>
            <a:r>
              <a:rPr lang="it-IT" sz="2000" dirty="0" err="1"/>
              <a:t>search</a:t>
            </a:r>
            <a:r>
              <a:rPr lang="it-IT" sz="2000" dirty="0"/>
              <a:t>-</a:t>
            </a:r>
            <a:r>
              <a:rPr lang="it-IT" sz="2000" dirty="0" err="1"/>
              <a:t>all</a:t>
            </a:r>
            <a:r>
              <a:rPr lang="it-IT" sz="2000" dirty="0"/>
              <a:t>-</a:t>
            </a:r>
            <a:r>
              <a:rPr lang="it-IT" sz="2000" dirty="0" err="1"/>
              <a:t>eu</a:t>
            </a:r>
            <a:r>
              <a:rPr lang="it-IT" sz="2000" dirty="0"/>
              <a:t>-institutions-and-</a:t>
            </a:r>
            <a:r>
              <a:rPr lang="it-IT" sz="2000" dirty="0" err="1"/>
              <a:t>bodies_en</a:t>
            </a:r>
            <a:r>
              <a:rPr lang="it-IT" sz="2000" dirty="0"/>
              <a:t> ;</a:t>
            </a:r>
          </a:p>
          <a:p>
            <a:endParaRPr lang="it-IT" sz="2000" dirty="0"/>
          </a:p>
          <a:p>
            <a:pPr marL="342900" indent="-342900">
              <a:buFont typeface="Arial" panose="020B0604020202020204" pitchFamily="34" charset="0"/>
              <a:buChar char="•"/>
            </a:pPr>
            <a:r>
              <a:rPr lang="it-IT" sz="2000" dirty="0"/>
              <a:t>Organizzazioni che gestiscono programmi UE, come le Agenzie         nazionali </a:t>
            </a:r>
            <a:r>
              <a:rPr lang="it-IT" sz="2000" b="1" dirty="0"/>
              <a:t>ERASMUS+. </a:t>
            </a:r>
            <a:br>
              <a:rPr lang="en-US" sz="2000" dirty="0">
                <a:solidFill>
                  <a:schemeClr val="tx1"/>
                </a:solidFill>
              </a:rPr>
            </a:br>
            <a:endParaRPr lang="en-US" sz="2000" dirty="0">
              <a:solidFill>
                <a:schemeClr val="tx1"/>
              </a:solidFill>
            </a:endParaRPr>
          </a:p>
        </p:txBody>
      </p:sp>
      <p:sp>
        <p:nvSpPr>
          <p:cNvPr id="8" name="Rectangle 7">
            <a:extLst>
              <a:ext uri="{FF2B5EF4-FFF2-40B4-BE49-F238E27FC236}">
                <a16:creationId xmlns:a16="http://schemas.microsoft.com/office/drawing/2014/main" id="{3B6F2DA2-FBF2-73A8-657A-895A530E55B7}"/>
              </a:ext>
            </a:extLst>
          </p:cNvPr>
          <p:cNvSpPr/>
          <p:nvPr/>
        </p:nvSpPr>
        <p:spPr>
          <a:xfrm>
            <a:off x="2464984" y="349694"/>
            <a:ext cx="7262027" cy="16546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90000"/>
              </a:lnSpc>
              <a:spcAft>
                <a:spcPts val="600"/>
              </a:spcAft>
            </a:pPr>
            <a:r>
              <a:rPr lang="it-IT" sz="2000" dirty="0">
                <a:solidFill>
                  <a:schemeClr val="tx1"/>
                </a:solidFill>
              </a:rPr>
              <a:t>Le seguenti tipologie di organizzazioni </a:t>
            </a:r>
            <a:r>
              <a:rPr lang="it-IT" sz="2000" dirty="0">
                <a:solidFill>
                  <a:srgbClr val="FF0000"/>
                </a:solidFill>
              </a:rPr>
              <a:t>NON</a:t>
            </a:r>
            <a:r>
              <a:rPr lang="it-IT" sz="2000" dirty="0">
                <a:solidFill>
                  <a:schemeClr val="tx1"/>
                </a:solidFill>
              </a:rPr>
              <a:t> sono ammissibili come organizzazioni ospitanti per i tirocini di studenti:</a:t>
            </a:r>
          </a:p>
        </p:txBody>
      </p:sp>
      <p:sp>
        <p:nvSpPr>
          <p:cNvPr id="3" name="CasellaDiTesto 2">
            <a:extLst>
              <a:ext uri="{FF2B5EF4-FFF2-40B4-BE49-F238E27FC236}">
                <a16:creationId xmlns:a16="http://schemas.microsoft.com/office/drawing/2014/main" id="{C38E15F6-BEA5-18A6-7114-12E8D92FA925}"/>
              </a:ext>
            </a:extLst>
          </p:cNvPr>
          <p:cNvSpPr txBox="1"/>
          <p:nvPr/>
        </p:nvSpPr>
        <p:spPr>
          <a:xfrm>
            <a:off x="1545021" y="1986455"/>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282221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urope Architecture Pictures | Download Free Images on Unsplash">
            <a:extLst>
              <a:ext uri="{FF2B5EF4-FFF2-40B4-BE49-F238E27FC236}">
                <a16:creationId xmlns:a16="http://schemas.microsoft.com/office/drawing/2014/main" id="{E7C5D844-4EE2-9F74-6453-47EE680211D6}"/>
              </a:ext>
            </a:extLst>
          </p:cNvPr>
          <p:cNvPicPr>
            <a:picLocks noChangeAspect="1" noChangeArrowheads="1"/>
          </p:cNvPicPr>
          <p:nvPr/>
        </p:nvPicPr>
        <p:blipFill>
          <a:blip r:embed="rId2">
            <a:alphaModFix amt="61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a:extLst>
              <a:ext uri="{FF2B5EF4-FFF2-40B4-BE49-F238E27FC236}">
                <a16:creationId xmlns:a16="http://schemas.microsoft.com/office/drawing/2014/main" id="{B3E8E489-636D-6EE1-06B9-E1FC2FFC4E01}"/>
              </a:ext>
            </a:extLst>
          </p:cNvPr>
          <p:cNvSpPr/>
          <p:nvPr/>
        </p:nvSpPr>
        <p:spPr>
          <a:xfrm>
            <a:off x="0" y="0"/>
            <a:ext cx="12192000" cy="6858000"/>
          </a:xfrm>
          <a:prstGeom prst="frame">
            <a:avLst>
              <a:gd name="adj1" fmla="val 135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3C79362E-6F95-9988-E601-03C9E4BFF467}"/>
              </a:ext>
            </a:extLst>
          </p:cNvPr>
          <p:cNvSpPr/>
          <p:nvPr/>
        </p:nvSpPr>
        <p:spPr>
          <a:xfrm>
            <a:off x="666750" y="441947"/>
            <a:ext cx="10858499" cy="121443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sz="4000" b="1" dirty="0">
                <a:solidFill>
                  <a:schemeClr val="bg1"/>
                </a:solidFill>
                <a:latin typeface="Book Antiqua" panose="02040602050305030304" pitchFamily="18" charset="0"/>
              </a:rPr>
              <a:t>RICERCA DELL’ENTE OSPITANTE</a:t>
            </a:r>
          </a:p>
        </p:txBody>
      </p:sp>
      <p:sp>
        <p:nvSpPr>
          <p:cNvPr id="7" name="Rectangle 6">
            <a:extLst>
              <a:ext uri="{FF2B5EF4-FFF2-40B4-BE49-F238E27FC236}">
                <a16:creationId xmlns:a16="http://schemas.microsoft.com/office/drawing/2014/main" id="{92E60C26-E206-A3D5-B383-1BB3ED705E84}"/>
              </a:ext>
            </a:extLst>
          </p:cNvPr>
          <p:cNvSpPr/>
          <p:nvPr/>
        </p:nvSpPr>
        <p:spPr>
          <a:xfrm>
            <a:off x="9458324" y="5572124"/>
            <a:ext cx="2424881" cy="1083945"/>
          </a:xfrm>
          <a:prstGeom prst="rect">
            <a:avLst/>
          </a:prstGeom>
          <a:gradFill>
            <a:gsLst>
              <a:gs pos="0">
                <a:schemeClr val="accent5">
                  <a:lumMod val="110000"/>
                  <a:satMod val="105000"/>
                  <a:tint val="67000"/>
                  <a:alpha val="7500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endParaRPr lang="it-IT" sz="4400" b="1" u="sng" dirty="0">
              <a:solidFill>
                <a:srgbClr val="FF0000"/>
              </a:solidFill>
            </a:endParaRPr>
          </a:p>
        </p:txBody>
      </p:sp>
      <p:pic>
        <p:nvPicPr>
          <p:cNvPr id="8" name="Immagine 3">
            <a:extLst>
              <a:ext uri="{FF2B5EF4-FFF2-40B4-BE49-F238E27FC236}">
                <a16:creationId xmlns:a16="http://schemas.microsoft.com/office/drawing/2014/main" id="{3C2C080C-E53F-8AE3-E5D4-E7A1B0047F58}"/>
              </a:ext>
            </a:extLst>
          </p:cNvPr>
          <p:cNvPicPr>
            <a:picLocks noChangeAspect="1"/>
          </p:cNvPicPr>
          <p:nvPr/>
        </p:nvPicPr>
        <p:blipFill>
          <a:blip r:embed="rId3"/>
          <a:stretch>
            <a:fillRect/>
          </a:stretch>
        </p:blipFill>
        <p:spPr>
          <a:xfrm>
            <a:off x="9628978" y="5670256"/>
            <a:ext cx="2058198" cy="886691"/>
          </a:xfrm>
          <a:prstGeom prst="rect">
            <a:avLst/>
          </a:prstGeom>
        </p:spPr>
      </p:pic>
      <p:sp>
        <p:nvSpPr>
          <p:cNvPr id="6" name="Rectangle 5">
            <a:extLst>
              <a:ext uri="{FF2B5EF4-FFF2-40B4-BE49-F238E27FC236}">
                <a16:creationId xmlns:a16="http://schemas.microsoft.com/office/drawing/2014/main" id="{C81B2709-D1B4-9491-BD36-5B21AFD0777D}"/>
              </a:ext>
            </a:extLst>
          </p:cNvPr>
          <p:cNvSpPr/>
          <p:nvPr/>
        </p:nvSpPr>
        <p:spPr>
          <a:xfrm>
            <a:off x="657221" y="1857375"/>
            <a:ext cx="10868028" cy="10715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it-IT" b="1" dirty="0"/>
              <a:t>I candidati devono individuare autonomamente l’ente ospitante. </a:t>
            </a:r>
          </a:p>
          <a:p>
            <a:r>
              <a:rPr lang="it-IT" b="1" dirty="0"/>
              <a:t>A titolo esemplificativo possono utilizzare i seguenti strumenti:</a:t>
            </a:r>
          </a:p>
        </p:txBody>
      </p:sp>
      <p:sp>
        <p:nvSpPr>
          <p:cNvPr id="9" name="Rectangle 8">
            <a:extLst>
              <a:ext uri="{FF2B5EF4-FFF2-40B4-BE49-F238E27FC236}">
                <a16:creationId xmlns:a16="http://schemas.microsoft.com/office/drawing/2014/main" id="{0581E6AA-7A1B-2CAC-EB0B-5BB4DA07E183}"/>
              </a:ext>
            </a:extLst>
          </p:cNvPr>
          <p:cNvSpPr/>
          <p:nvPr/>
        </p:nvSpPr>
        <p:spPr>
          <a:xfrm>
            <a:off x="657221" y="3043238"/>
            <a:ext cx="8486775" cy="36128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it-IT" dirty="0"/>
              <a:t>• Università con cui la Federico II ha stipulato accordi Erasmus a fini di studio;</a:t>
            </a:r>
          </a:p>
          <a:p>
            <a:r>
              <a:rPr lang="it-IT" dirty="0"/>
              <a:t>• le pagine Erasmus dei Dipartimenti;</a:t>
            </a:r>
          </a:p>
          <a:p>
            <a:r>
              <a:rPr lang="it-IT" dirty="0"/>
              <a:t>• tramite registrazione alla </a:t>
            </a:r>
            <a:r>
              <a:rPr lang="it-IT" b="1" dirty="0"/>
              <a:t>piattaforma </a:t>
            </a:r>
            <a:r>
              <a:rPr lang="it-IT" b="1" dirty="0" err="1"/>
              <a:t>www.erasmusintern.org</a:t>
            </a:r>
            <a:r>
              <a:rPr lang="it-IT" b="1" dirty="0"/>
              <a:t> - Accedendo alla sezione “</a:t>
            </a:r>
            <a:r>
              <a:rPr lang="it-IT" b="1" dirty="0" err="1"/>
              <a:t>sign</a:t>
            </a:r>
            <a:r>
              <a:rPr lang="it-IT" b="1" dirty="0"/>
              <a:t> up” e spuntando    l’opzione “</a:t>
            </a:r>
            <a:r>
              <a:rPr lang="it-IT" b="1" dirty="0" err="1"/>
              <a:t>I’m</a:t>
            </a:r>
            <a:r>
              <a:rPr lang="it-IT" b="1" dirty="0"/>
              <a:t> </a:t>
            </a:r>
            <a:r>
              <a:rPr lang="it-IT" b="1" dirty="0" err="1"/>
              <a:t>looking</a:t>
            </a:r>
            <a:r>
              <a:rPr lang="it-IT" b="1" dirty="0"/>
              <a:t> for an internship”, </a:t>
            </a:r>
            <a:r>
              <a:rPr lang="it-IT" dirty="0"/>
              <a:t>sarà infatti possibile creare un proprio profilo e cercare l’impresa/organizzazione che meglio risponda ai propri obiettivi di carriera accademica e di futura realizzazione professionale;</a:t>
            </a:r>
          </a:p>
          <a:p>
            <a:r>
              <a:rPr lang="it-IT" dirty="0"/>
              <a:t>• accesso ad altre banche dati dell’Università;</a:t>
            </a:r>
          </a:p>
          <a:p>
            <a:r>
              <a:rPr lang="it-IT" dirty="0"/>
              <a:t>• qualsiasi fonte e/o strumento di ricerca (social media, contatti personali, agenzie intermediarie, ecc.);</a:t>
            </a:r>
          </a:p>
          <a:p>
            <a:r>
              <a:rPr lang="it-IT" dirty="0"/>
              <a:t>• il </a:t>
            </a:r>
            <a:r>
              <a:rPr lang="it-IT" b="1" dirty="0"/>
              <a:t>sito http://</a:t>
            </a:r>
            <a:r>
              <a:rPr lang="it-IT" b="1" dirty="0" err="1"/>
              <a:t>www.eaecnet.com</a:t>
            </a:r>
            <a:r>
              <a:rPr lang="it-IT" b="1" dirty="0"/>
              <a:t> </a:t>
            </a:r>
            <a:r>
              <a:rPr lang="it-IT" dirty="0"/>
              <a:t>accedendo alla sezione International Internships in cui</a:t>
            </a:r>
          </a:p>
          <a:p>
            <a:r>
              <a:rPr lang="it-IT" dirty="0"/>
              <a:t>vengono regolarmente pubblicate vacancies per tirocini all'estero; </a:t>
            </a:r>
          </a:p>
        </p:txBody>
      </p:sp>
      <p:pic>
        <p:nvPicPr>
          <p:cNvPr id="2052" name="Picture 4" descr="Premium Vector | Technicians people group, engineering worker and  construction">
            <a:extLst>
              <a:ext uri="{FF2B5EF4-FFF2-40B4-BE49-F238E27FC236}">
                <a16:creationId xmlns:a16="http://schemas.microsoft.com/office/drawing/2014/main" id="{6463CE86-5B88-DA18-88F2-79F08B44D45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72513" y="1078213"/>
            <a:ext cx="3009900" cy="200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020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4E4B62C-9DD4-92BB-D15C-CB4CC8462E6E}"/>
              </a:ext>
            </a:extLst>
          </p:cNvPr>
          <p:cNvSpPr txBox="1"/>
          <p:nvPr/>
        </p:nvSpPr>
        <p:spPr>
          <a:xfrm>
            <a:off x="466436" y="1500637"/>
            <a:ext cx="11259127" cy="4247317"/>
          </a:xfrm>
          <a:prstGeom prst="rect">
            <a:avLst/>
          </a:prstGeom>
          <a:noFill/>
        </p:spPr>
        <p:txBody>
          <a:bodyPr wrap="square" rtlCol="0">
            <a:spAutoFit/>
          </a:bodyPr>
          <a:lstStyle/>
          <a:p>
            <a:pPr algn="ctr"/>
            <a:endParaRPr lang="it-IT" dirty="0">
              <a:solidFill>
                <a:srgbClr val="FF0000"/>
              </a:solidFill>
            </a:endParaRPr>
          </a:p>
          <a:p>
            <a:pPr algn="just"/>
            <a:r>
              <a:rPr lang="it-IT" dirty="0"/>
              <a:t>Gli studenti vincitori, una volta individuato l’ente ospitante, dovranno concordare prima della partenza, un piano di lavoro/tirocinio chiaramente definito (learning agreement for </a:t>
            </a:r>
            <a:r>
              <a:rPr lang="it-IT" dirty="0" err="1"/>
              <a:t>traineeship</a:t>
            </a:r>
            <a:r>
              <a:rPr lang="it-IT" dirty="0"/>
              <a:t> - LAT).</a:t>
            </a:r>
          </a:p>
          <a:p>
            <a:pPr algn="just"/>
            <a:endParaRPr lang="it-IT" dirty="0"/>
          </a:p>
          <a:p>
            <a:pPr algn="just"/>
            <a:r>
              <a:rPr lang="it-IT" dirty="0"/>
              <a:t>Il learning agreement for </a:t>
            </a:r>
            <a:r>
              <a:rPr lang="it-IT" dirty="0" err="1"/>
              <a:t>Traineeship</a:t>
            </a:r>
            <a:r>
              <a:rPr lang="it-IT" dirty="0"/>
              <a:t>, approvato dal Delegato Erasmus del Dipartimento o da altro supervisore individuato dal Dipartimento e dall’ente ospitante dovrà pervenire all’</a:t>
            </a:r>
            <a:r>
              <a:rPr lang="it-IT" b="1" dirty="0">
                <a:solidFill>
                  <a:srgbClr val="FF0000"/>
                </a:solidFill>
              </a:rPr>
              <a:t>Ufficio Erasmus+ e Mobilità Internazionale</a:t>
            </a:r>
            <a:r>
              <a:rPr lang="it-IT" dirty="0"/>
              <a:t>, secondo le istruzioni che saranno oggetto di apposito avviso, </a:t>
            </a:r>
            <a:r>
              <a:rPr lang="it-IT" b="1" dirty="0"/>
              <a:t>entro 20 giorni </a:t>
            </a:r>
            <a:r>
              <a:rPr lang="it-IT" dirty="0"/>
              <a:t>precedenti la data prevista per la partenza e in ogni caso, per tutti, entro il </a:t>
            </a:r>
            <a:r>
              <a:rPr lang="it-IT" b="1" dirty="0">
                <a:solidFill>
                  <a:srgbClr val="FF0000"/>
                </a:solidFill>
              </a:rPr>
              <a:t>30 gennaio 2025</a:t>
            </a:r>
            <a:r>
              <a:rPr lang="it-IT" dirty="0"/>
              <a:t>. </a:t>
            </a:r>
          </a:p>
          <a:p>
            <a:pPr algn="just"/>
            <a:endParaRPr lang="it-IT" dirty="0"/>
          </a:p>
          <a:p>
            <a:pPr algn="just"/>
            <a:r>
              <a:rPr lang="it-IT" dirty="0"/>
              <a:t>I vincitori che entro tale data non abbiano provveduto a caricare il LAT completo, saranno considerati tacitamente rinunciatari e si potrà procedere, in accordo con il dipartimento allo scorrimento delle graduatorie, con avviso dedicato pubblicato alla pagina Erasmus del sito </a:t>
            </a:r>
            <a:r>
              <a:rPr lang="it-IT" dirty="0" err="1"/>
              <a:t>unina</a:t>
            </a:r>
            <a:r>
              <a:rPr lang="it-IT" dirty="0"/>
              <a:t> entro il 25 febbraio 2025. </a:t>
            </a:r>
          </a:p>
          <a:p>
            <a:pPr algn="just"/>
            <a:endParaRPr lang="it-IT" b="1" dirty="0">
              <a:solidFill>
                <a:srgbClr val="FF0000"/>
              </a:solidFill>
            </a:endParaRPr>
          </a:p>
          <a:p>
            <a:pPr algn="just"/>
            <a:r>
              <a:rPr lang="it-IT" dirty="0"/>
              <a:t>Gli</a:t>
            </a:r>
            <a:r>
              <a:rPr lang="it-IT" b="1" dirty="0">
                <a:solidFill>
                  <a:srgbClr val="FF0000"/>
                </a:solidFill>
              </a:rPr>
              <a:t> </a:t>
            </a:r>
            <a:r>
              <a:rPr lang="it-IT" dirty="0"/>
              <a:t>studenti vincitori non interessati devono rinunciare alla borsa </a:t>
            </a:r>
            <a:r>
              <a:rPr lang="it-IT" dirty="0" err="1"/>
              <a:t>Traineeship</a:t>
            </a:r>
            <a:r>
              <a:rPr lang="it-IT" dirty="0"/>
              <a:t> entro il </a:t>
            </a:r>
            <a:r>
              <a:rPr lang="it-IT" b="1" dirty="0">
                <a:solidFill>
                  <a:srgbClr val="FF0000"/>
                </a:solidFill>
              </a:rPr>
              <a:t>30 gennaio 2025. </a:t>
            </a:r>
          </a:p>
          <a:p>
            <a:endParaRPr lang="it-IT" dirty="0"/>
          </a:p>
        </p:txBody>
      </p:sp>
      <p:pic>
        <p:nvPicPr>
          <p:cNvPr id="3" name="Immagine 2">
            <a:extLst>
              <a:ext uri="{FF2B5EF4-FFF2-40B4-BE49-F238E27FC236}">
                <a16:creationId xmlns:a16="http://schemas.microsoft.com/office/drawing/2014/main" id="{E32E8E98-8C78-DC1D-0EA7-0A5C1C4743C6}"/>
              </a:ext>
            </a:extLst>
          </p:cNvPr>
          <p:cNvPicPr>
            <a:picLocks noChangeAspect="1"/>
          </p:cNvPicPr>
          <p:nvPr/>
        </p:nvPicPr>
        <p:blipFill>
          <a:blip r:embed="rId2"/>
          <a:stretch>
            <a:fillRect/>
          </a:stretch>
        </p:blipFill>
        <p:spPr>
          <a:xfrm>
            <a:off x="10059911" y="5876925"/>
            <a:ext cx="2058198" cy="886691"/>
          </a:xfrm>
          <a:prstGeom prst="rect">
            <a:avLst/>
          </a:prstGeom>
        </p:spPr>
      </p:pic>
      <p:sp>
        <p:nvSpPr>
          <p:cNvPr id="4" name="Frame 3">
            <a:extLst>
              <a:ext uri="{FF2B5EF4-FFF2-40B4-BE49-F238E27FC236}">
                <a16:creationId xmlns:a16="http://schemas.microsoft.com/office/drawing/2014/main" id="{1CBF01E3-2992-C184-D33F-A05705196C47}"/>
              </a:ext>
            </a:extLst>
          </p:cNvPr>
          <p:cNvSpPr/>
          <p:nvPr/>
        </p:nvSpPr>
        <p:spPr>
          <a:xfrm>
            <a:off x="0" y="0"/>
            <a:ext cx="12192000" cy="6858000"/>
          </a:xfrm>
          <a:prstGeom prst="frame">
            <a:avLst>
              <a:gd name="adj1" fmla="val 135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8B55C666-E5A5-E2D1-0B23-3BAB914C3F9E}"/>
              </a:ext>
            </a:extLst>
          </p:cNvPr>
          <p:cNvSpPr/>
          <p:nvPr/>
        </p:nvSpPr>
        <p:spPr>
          <a:xfrm>
            <a:off x="867064" y="286200"/>
            <a:ext cx="10858499" cy="121443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sz="4000" b="1" dirty="0">
                <a:solidFill>
                  <a:schemeClr val="bg1"/>
                </a:solidFill>
                <a:latin typeface="Book Antiqua" panose="02040602050305030304" pitchFamily="18" charset="0"/>
              </a:rPr>
              <a:t>SUCCESSIVI ADEMPIMENTI E SCORRIMENTI DI GRADUATORIE</a:t>
            </a:r>
          </a:p>
        </p:txBody>
      </p:sp>
    </p:spTree>
    <p:extLst>
      <p:ext uri="{BB962C8B-B14F-4D97-AF65-F5344CB8AC3E}">
        <p14:creationId xmlns:p14="http://schemas.microsoft.com/office/powerpoint/2010/main" val="3995888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egittima la revoca di aggiudicazione a contratto di appalto pubblico già  sottoscritto?">
            <a:extLst>
              <a:ext uri="{FF2B5EF4-FFF2-40B4-BE49-F238E27FC236}">
                <a16:creationId xmlns:a16="http://schemas.microsoft.com/office/drawing/2014/main" id="{523719D5-5CAE-D943-2E5D-F5B4C3CB4BA6}"/>
              </a:ext>
            </a:extLst>
          </p:cNvPr>
          <p:cNvPicPr>
            <a:picLocks noChangeAspect="1" noChangeArrowheads="1"/>
          </p:cNvPicPr>
          <p:nvPr/>
        </p:nvPicPr>
        <p:blipFill>
          <a:blip r:embed="rId2">
            <a:alphaModFix amt="51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a:extLst>
              <a:ext uri="{FF2B5EF4-FFF2-40B4-BE49-F238E27FC236}">
                <a16:creationId xmlns:a16="http://schemas.microsoft.com/office/drawing/2014/main" id="{39CF28E4-3C91-877B-107B-F64B5DEC3419}"/>
              </a:ext>
            </a:extLst>
          </p:cNvPr>
          <p:cNvSpPr/>
          <p:nvPr/>
        </p:nvSpPr>
        <p:spPr>
          <a:xfrm>
            <a:off x="0" y="0"/>
            <a:ext cx="12192000" cy="6858000"/>
          </a:xfrm>
          <a:prstGeom prst="frame">
            <a:avLst>
              <a:gd name="adj1" fmla="val 135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4" name="Rectangle 6">
            <a:extLst>
              <a:ext uri="{FF2B5EF4-FFF2-40B4-BE49-F238E27FC236}">
                <a16:creationId xmlns:a16="http://schemas.microsoft.com/office/drawing/2014/main" id="{C614C76D-B460-04AD-DE09-82B307014860}"/>
              </a:ext>
            </a:extLst>
          </p:cNvPr>
          <p:cNvSpPr/>
          <p:nvPr/>
        </p:nvSpPr>
        <p:spPr>
          <a:xfrm>
            <a:off x="770753" y="865106"/>
            <a:ext cx="6057900" cy="124903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4000" b="1" dirty="0">
                <a:solidFill>
                  <a:schemeClr val="bg1"/>
                </a:solidFill>
                <a:latin typeface="Book Antiqua" panose="02040602050305030304" pitchFamily="18" charset="0"/>
              </a:rPr>
              <a:t>CONTRATTO ERASMUS</a:t>
            </a:r>
          </a:p>
        </p:txBody>
      </p:sp>
      <p:pic>
        <p:nvPicPr>
          <p:cNvPr id="13314" name="Picture 2" descr="Contratto a distanza: come concluderlo senza essere presente per la firma">
            <a:extLst>
              <a:ext uri="{FF2B5EF4-FFF2-40B4-BE49-F238E27FC236}">
                <a16:creationId xmlns:a16="http://schemas.microsoft.com/office/drawing/2014/main" id="{1A0EC2A6-516B-BE91-7B1A-B2C19DFDD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6" y="858820"/>
            <a:ext cx="4313665" cy="43136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2A3E297-6256-1460-47CE-24D94C30CC31}"/>
              </a:ext>
            </a:extLst>
          </p:cNvPr>
          <p:cNvSpPr/>
          <p:nvPr/>
        </p:nvSpPr>
        <p:spPr>
          <a:xfrm>
            <a:off x="770752" y="2786774"/>
            <a:ext cx="6292199" cy="3309225"/>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dirty="0"/>
              <a:t>Gli studenti vincitori - prima della partenza - dovranno sottoscrivere l’accordo finanziario secondo le indicazioni che verranno rese note dall'Ufficio Erasmus+ e Mobilità Internazionale. I contributi Erasmus+ sono compatibili con qualunque altra forma di finanziamento, ad eccezione di fondi europei che coprano gli stessi costi.</a:t>
            </a:r>
          </a:p>
        </p:txBody>
      </p:sp>
      <p:sp>
        <p:nvSpPr>
          <p:cNvPr id="7" name="Rectangle 6">
            <a:extLst>
              <a:ext uri="{FF2B5EF4-FFF2-40B4-BE49-F238E27FC236}">
                <a16:creationId xmlns:a16="http://schemas.microsoft.com/office/drawing/2014/main" id="{6BEB50F2-485A-C8FA-59D5-527D732C655D}"/>
              </a:ext>
            </a:extLst>
          </p:cNvPr>
          <p:cNvSpPr/>
          <p:nvPr/>
        </p:nvSpPr>
        <p:spPr>
          <a:xfrm>
            <a:off x="9458324" y="5572124"/>
            <a:ext cx="2424881" cy="1083945"/>
          </a:xfrm>
          <a:prstGeom prst="rect">
            <a:avLst/>
          </a:prstGeom>
          <a:gradFill>
            <a:gsLst>
              <a:gs pos="0">
                <a:schemeClr val="accent5">
                  <a:lumMod val="110000"/>
                  <a:satMod val="105000"/>
                  <a:tint val="67000"/>
                  <a:alpha val="7500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endParaRPr lang="it-IT" sz="4400" b="1" u="sng" dirty="0">
              <a:solidFill>
                <a:srgbClr val="FF0000"/>
              </a:solidFill>
            </a:endParaRPr>
          </a:p>
        </p:txBody>
      </p:sp>
      <p:pic>
        <p:nvPicPr>
          <p:cNvPr id="8" name="Immagine 3">
            <a:extLst>
              <a:ext uri="{FF2B5EF4-FFF2-40B4-BE49-F238E27FC236}">
                <a16:creationId xmlns:a16="http://schemas.microsoft.com/office/drawing/2014/main" id="{0FF4C781-E328-1465-7314-2CCBBEE29F30}"/>
              </a:ext>
            </a:extLst>
          </p:cNvPr>
          <p:cNvPicPr>
            <a:picLocks noChangeAspect="1"/>
          </p:cNvPicPr>
          <p:nvPr/>
        </p:nvPicPr>
        <p:blipFill>
          <a:blip r:embed="rId4"/>
          <a:stretch>
            <a:fillRect/>
          </a:stretch>
        </p:blipFill>
        <p:spPr>
          <a:xfrm>
            <a:off x="9628978" y="5670256"/>
            <a:ext cx="2058198" cy="886691"/>
          </a:xfrm>
          <a:prstGeom prst="rect">
            <a:avLst/>
          </a:prstGeom>
        </p:spPr>
      </p:pic>
    </p:spTree>
    <p:extLst>
      <p:ext uri="{BB962C8B-B14F-4D97-AF65-F5344CB8AC3E}">
        <p14:creationId xmlns:p14="http://schemas.microsoft.com/office/powerpoint/2010/main" val="3075827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A287E0-DBC6-7DB4-EBCC-53A5AEE5B7D0}"/>
              </a:ext>
            </a:extLst>
          </p:cNvPr>
          <p:cNvSpPr/>
          <p:nvPr/>
        </p:nvSpPr>
        <p:spPr>
          <a:xfrm>
            <a:off x="501764" y="630936"/>
            <a:ext cx="3549028" cy="5593035"/>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800" b="1" kern="1200" dirty="0">
                <a:solidFill>
                  <a:schemeClr val="tx1"/>
                </a:solidFill>
                <a:latin typeface="+mj-lt"/>
                <a:ea typeface="+mj-ea"/>
                <a:cs typeface="+mj-cs"/>
              </a:rPr>
              <a:t>DURATA DEL PERIODO DI MOBILITA’ ERASMUS </a:t>
            </a:r>
          </a:p>
          <a:p>
            <a:pPr>
              <a:lnSpc>
                <a:spcPct val="90000"/>
              </a:lnSpc>
              <a:spcBef>
                <a:spcPct val="0"/>
              </a:spcBef>
              <a:spcAft>
                <a:spcPts val="600"/>
              </a:spcAft>
            </a:pPr>
            <a:r>
              <a:rPr lang="en-US" sz="4800" b="1" dirty="0">
                <a:solidFill>
                  <a:schemeClr val="tx1"/>
                </a:solidFill>
                <a:latin typeface="+mj-lt"/>
                <a:ea typeface="+mj-ea"/>
                <a:cs typeface="+mj-cs"/>
              </a:rPr>
              <a:t>TRAINEESHIP</a:t>
            </a:r>
            <a:endParaRPr lang="en-US" sz="4800" b="1" kern="1200" dirty="0">
              <a:solidFill>
                <a:schemeClr val="tx1"/>
              </a:solidFill>
              <a:latin typeface="+mj-lt"/>
              <a:ea typeface="+mj-ea"/>
              <a:cs typeface="+mj-cs"/>
            </a:endParaRPr>
          </a:p>
        </p:txBody>
      </p:sp>
      <p:pic>
        <p:nvPicPr>
          <p:cNvPr id="9220" name="Picture 4" descr="3 modi per attrarre l'attenzione degli utenti che navigano online">
            <a:extLst>
              <a:ext uri="{FF2B5EF4-FFF2-40B4-BE49-F238E27FC236}">
                <a16:creationId xmlns:a16="http://schemas.microsoft.com/office/drawing/2014/main" id="{EE6A1CBE-4AEB-1567-866A-8168608C37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630936"/>
            <a:ext cx="6906768" cy="39136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16B31BD-C233-5C88-0EBA-7C0DDB47C247}"/>
              </a:ext>
            </a:extLst>
          </p:cNvPr>
          <p:cNvSpPr/>
          <p:nvPr/>
        </p:nvSpPr>
        <p:spPr>
          <a:xfrm>
            <a:off x="4654296" y="4798577"/>
            <a:ext cx="6894576" cy="1428487"/>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p>
            <a:pPr>
              <a:lnSpc>
                <a:spcPct val="90000"/>
              </a:lnSpc>
              <a:spcAft>
                <a:spcPts val="600"/>
              </a:spcAft>
            </a:pPr>
            <a:r>
              <a:rPr lang="en-US" sz="2200" dirty="0" err="1">
                <a:solidFill>
                  <a:schemeClr val="tx1"/>
                </a:solidFill>
              </a:rPr>
              <a:t>L’esperienza</a:t>
            </a:r>
            <a:r>
              <a:rPr lang="en-US" sz="2200" dirty="0">
                <a:solidFill>
                  <a:schemeClr val="tx1"/>
                </a:solidFill>
              </a:rPr>
              <a:t> di Traineeship </a:t>
            </a:r>
            <a:r>
              <a:rPr lang="en-US" sz="2200" dirty="0" err="1">
                <a:solidFill>
                  <a:schemeClr val="tx1"/>
                </a:solidFill>
              </a:rPr>
              <a:t>all’estero</a:t>
            </a:r>
            <a:r>
              <a:rPr lang="en-US" sz="2200" dirty="0">
                <a:solidFill>
                  <a:schemeClr val="tx1"/>
                </a:solidFill>
              </a:rPr>
              <a:t> </a:t>
            </a:r>
            <a:r>
              <a:rPr lang="en-US" sz="2200" dirty="0" err="1">
                <a:solidFill>
                  <a:schemeClr val="tx1"/>
                </a:solidFill>
              </a:rPr>
              <a:t>deve</a:t>
            </a:r>
            <a:r>
              <a:rPr lang="en-US" sz="2200" dirty="0">
                <a:solidFill>
                  <a:schemeClr val="tx1"/>
                </a:solidFill>
              </a:rPr>
              <a:t> </a:t>
            </a:r>
            <a:r>
              <a:rPr lang="en-US" sz="2200" dirty="0" err="1">
                <a:solidFill>
                  <a:schemeClr val="tx1"/>
                </a:solidFill>
              </a:rPr>
              <a:t>essere</a:t>
            </a:r>
            <a:r>
              <a:rPr lang="en-US" sz="2200" dirty="0">
                <a:solidFill>
                  <a:schemeClr val="tx1"/>
                </a:solidFill>
              </a:rPr>
              <a:t> </a:t>
            </a:r>
            <a:r>
              <a:rPr lang="en-US" sz="2200" dirty="0" err="1">
                <a:solidFill>
                  <a:schemeClr val="tx1"/>
                </a:solidFill>
              </a:rPr>
              <a:t>conclusa</a:t>
            </a:r>
            <a:r>
              <a:rPr lang="en-US" sz="2200" dirty="0">
                <a:solidFill>
                  <a:schemeClr val="tx1"/>
                </a:solidFill>
              </a:rPr>
              <a:t> </a:t>
            </a:r>
            <a:r>
              <a:rPr lang="en-US" sz="2200" dirty="0" err="1">
                <a:solidFill>
                  <a:schemeClr val="tx1"/>
                </a:solidFill>
              </a:rPr>
              <a:t>entro</a:t>
            </a:r>
            <a:r>
              <a:rPr lang="en-US" sz="2200" dirty="0">
                <a:solidFill>
                  <a:schemeClr val="tx1"/>
                </a:solidFill>
              </a:rPr>
              <a:t> un anno del </a:t>
            </a:r>
            <a:r>
              <a:rPr lang="en-US" sz="2200" dirty="0" err="1">
                <a:solidFill>
                  <a:schemeClr val="tx1"/>
                </a:solidFill>
              </a:rPr>
              <a:t>conseguimento</a:t>
            </a:r>
            <a:r>
              <a:rPr lang="en-US" sz="2200" dirty="0">
                <a:solidFill>
                  <a:schemeClr val="tx1"/>
                </a:solidFill>
              </a:rPr>
              <a:t> </a:t>
            </a:r>
            <a:r>
              <a:rPr lang="en-US" sz="2200" dirty="0" err="1">
                <a:solidFill>
                  <a:schemeClr val="tx1"/>
                </a:solidFill>
              </a:rPr>
              <a:t>della</a:t>
            </a:r>
            <a:r>
              <a:rPr lang="en-US" sz="2200" dirty="0">
                <a:solidFill>
                  <a:schemeClr val="tx1"/>
                </a:solidFill>
              </a:rPr>
              <a:t> </a:t>
            </a:r>
            <a:r>
              <a:rPr lang="en-US" sz="2200" dirty="0" err="1">
                <a:solidFill>
                  <a:schemeClr val="tx1"/>
                </a:solidFill>
              </a:rPr>
              <a:t>laurea</a:t>
            </a:r>
            <a:r>
              <a:rPr lang="en-US" sz="2200" dirty="0">
                <a:solidFill>
                  <a:schemeClr val="tx1"/>
                </a:solidFill>
              </a:rPr>
              <a:t>!! </a:t>
            </a:r>
          </a:p>
        </p:txBody>
      </p:sp>
    </p:spTree>
    <p:extLst>
      <p:ext uri="{BB962C8B-B14F-4D97-AF65-F5344CB8AC3E}">
        <p14:creationId xmlns:p14="http://schemas.microsoft.com/office/powerpoint/2010/main" val="2730268402"/>
      </p:ext>
    </p:extLst>
  </p:cSld>
  <p:clrMapOvr>
    <a:masterClrMapping/>
  </p:clrMapOvr>
</p:sld>
</file>

<file path=ppt/theme/theme1.xml><?xml version="1.0" encoding="utf-8"?>
<a:theme xmlns:a="http://schemas.openxmlformats.org/drawingml/2006/main" name="Office 2013 - Tema 2022">
  <a:themeElements>
    <a:clrScheme name="Office 2013 - Tema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515</TotalTime>
  <Words>1349</Words>
  <Application>Microsoft Macintosh PowerPoint</Application>
  <PresentationFormat>Widescreen</PresentationFormat>
  <Paragraphs>113</Paragraphs>
  <Slides>17</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17</vt:i4>
      </vt:variant>
    </vt:vector>
  </HeadingPairs>
  <TitlesOfParts>
    <vt:vector size="24" baseType="lpstr">
      <vt:lpstr>Arial</vt:lpstr>
      <vt:lpstr>Book Antiqua</vt:lpstr>
      <vt:lpstr>Calibri</vt:lpstr>
      <vt:lpstr>Calibri Light</vt:lpstr>
      <vt:lpstr>Cambria Math</vt:lpstr>
      <vt:lpstr>Helvetica</vt:lpstr>
      <vt:lpstr>Office 2013 - Tema 2022</vt:lpstr>
      <vt:lpstr>ERASMUS  TRAINEESHIP BANDO 2024/2025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TRAINEESHIP BIENNIO 2022-24</dc:title>
  <dc:creator>PAOLA DESIDERY</dc:creator>
  <cp:lastModifiedBy>ANTONIA COLLINI</cp:lastModifiedBy>
  <cp:revision>33</cp:revision>
  <cp:lastPrinted>2022-07-11T09:09:42Z</cp:lastPrinted>
  <dcterms:created xsi:type="dcterms:W3CDTF">2022-07-06T09:48:55Z</dcterms:created>
  <dcterms:modified xsi:type="dcterms:W3CDTF">2024-07-10T10:00:38Z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2024-07-02T08:47:35Z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fa67dc59-52ae-4d42-be42-af403f304859</vt:lpwstr>
  </property>
  <property fmtid="{D5CDD505-2E9C-101B-9397-08002B2CF9AE}" pid="8" name="MSIP_Label_2ad0b24d-6422-44b0-b3de-abb3a9e8c81a_ContentBits">
    <vt:lpwstr>0</vt:lpwstr>
  </property>
</Properties>
</file>